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5" r:id="rId1"/>
  </p:sldMasterIdLst>
  <p:handoutMasterIdLst>
    <p:handoutMasterId r:id="rId28"/>
  </p:handoutMasterIdLst>
  <p:sldIdLst>
    <p:sldId id="391" r:id="rId2"/>
    <p:sldId id="392" r:id="rId3"/>
    <p:sldId id="393" r:id="rId4"/>
    <p:sldId id="257" r:id="rId5"/>
    <p:sldId id="305" r:id="rId6"/>
    <p:sldId id="258" r:id="rId7"/>
    <p:sldId id="261" r:id="rId8"/>
    <p:sldId id="260" r:id="rId9"/>
    <p:sldId id="259" r:id="rId10"/>
    <p:sldId id="349" r:id="rId11"/>
    <p:sldId id="352" r:id="rId12"/>
    <p:sldId id="356" r:id="rId13"/>
    <p:sldId id="351" r:id="rId14"/>
    <p:sldId id="353" r:id="rId15"/>
    <p:sldId id="354" r:id="rId16"/>
    <p:sldId id="359" r:id="rId17"/>
    <p:sldId id="358" r:id="rId18"/>
    <p:sldId id="307" r:id="rId19"/>
    <p:sldId id="357" r:id="rId20"/>
    <p:sldId id="308" r:id="rId21"/>
    <p:sldId id="309" r:id="rId22"/>
    <p:sldId id="355" r:id="rId23"/>
    <p:sldId id="311" r:id="rId24"/>
    <p:sldId id="360" r:id="rId25"/>
    <p:sldId id="363" r:id="rId26"/>
    <p:sldId id="3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250" autoAdjust="0"/>
    <p:restoredTop sz="94660" autoAdjust="0"/>
  </p:normalViewPr>
  <p:slideViewPr>
    <p:cSldViewPr snapToGrid="0">
      <p:cViewPr>
        <p:scale>
          <a:sx n="86" d="100"/>
          <a:sy n="86" d="100"/>
        </p:scale>
        <p:origin x="510" y="5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DBB1BD7-73AE-409C-99B6-B0876534AD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34FFBA2-9F44-406D-A14C-29C0F4A28B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65ED91-44F5-4DB5-B18B-BA223722F446}" type="datetimeFigureOut">
              <a:rPr lang="en-US" smtClean="0"/>
              <a:pPr/>
              <a:t>2/17/2022</a:t>
            </a:fld>
            <a:endParaRPr lang="en-US"/>
          </a:p>
        </p:txBody>
      </p:sp>
      <p:sp>
        <p:nvSpPr>
          <p:cNvPr id="4" name="Footer Placeholder 3">
            <a:extLst>
              <a:ext uri="{FF2B5EF4-FFF2-40B4-BE49-F238E27FC236}">
                <a16:creationId xmlns="" xmlns:a16="http://schemas.microsoft.com/office/drawing/2014/main" id="{4FC1880B-8191-40A9-ADE8-AB9604E297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D9E73DB-4772-4786-BD4B-19FF9B3F75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7DDAE-DBBC-4703-B1EE-E58DF2512415}" type="slidenum">
              <a:rPr lang="en-US" smtClean="0"/>
              <a:pPr/>
              <a:t>‹#›</a:t>
            </a:fld>
            <a:endParaRPr lang="en-US"/>
          </a:p>
        </p:txBody>
      </p:sp>
    </p:spTree>
    <p:extLst>
      <p:ext uri="{BB962C8B-B14F-4D97-AF65-F5344CB8AC3E}">
        <p14:creationId xmlns:p14="http://schemas.microsoft.com/office/powerpoint/2010/main" xmlns="" val="31290321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C73CA-9C79-47DC-9AF4-D730E8E53EA9}" type="datetimeFigureOut">
              <a:rPr lang="en-US" smtClean="0"/>
              <a:pPr/>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3517A-00C4-4517-961A-672E641A799A}" type="slidenum">
              <a:rPr lang="en-US" smtClean="0"/>
              <a:pPr/>
              <a:t>‹#›</a:t>
            </a:fld>
            <a:endParaRPr lang="en-US"/>
          </a:p>
        </p:txBody>
      </p:sp>
      <p:sp>
        <p:nvSpPr>
          <p:cNvPr id="5" name="Rectangle 4">
            <a:extLst>
              <a:ext uri="{FF2B5EF4-FFF2-40B4-BE49-F238E27FC236}">
                <a16:creationId xmlns="" xmlns:a16="http://schemas.microsoft.com/office/drawing/2014/main" id="{0C55CA25-2B91-4B6E-BAFF-0B5F8933990F}"/>
              </a:ext>
            </a:extLst>
          </p:cNvPr>
          <p:cNvSpPr>
            <a:spLocks noChangeAspect="1"/>
          </p:cNvSpPr>
          <p:nvPr userDrawn="1"/>
        </p:nvSpPr>
        <p:spPr>
          <a:xfrm>
            <a:off x="440285" y="2900407"/>
            <a:ext cx="11309339" cy="9067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 xmlns:a16="http://schemas.microsoft.com/office/drawing/2014/main" id="{6ADF3A0A-077D-4831-9470-CD9993AD2793}"/>
              </a:ext>
            </a:extLst>
          </p:cNvPr>
          <p:cNvSpPr>
            <a:spLocks noGrp="1"/>
          </p:cNvSpPr>
          <p:nvPr>
            <p:ph type="title"/>
          </p:nvPr>
        </p:nvSpPr>
        <p:spPr>
          <a:xfrm>
            <a:off x="581192" y="2988158"/>
            <a:ext cx="11029616" cy="733537"/>
          </a:xfrm>
        </p:spPr>
        <p:txBody>
          <a:bodyPr/>
          <a:lstStyle/>
          <a:p>
            <a:r>
              <a:rPr lang="en-US"/>
              <a:t>Click to edit Master title style</a:t>
            </a:r>
            <a:endParaRPr lang="en-US" dirty="0"/>
          </a:p>
        </p:txBody>
      </p:sp>
      <p:sp>
        <p:nvSpPr>
          <p:cNvPr id="8" name="Rectangle 7">
            <a:extLst>
              <a:ext uri="{FF2B5EF4-FFF2-40B4-BE49-F238E27FC236}">
                <a16:creationId xmlns="" xmlns:a16="http://schemas.microsoft.com/office/drawing/2014/main" id="{A884CD77-CD51-46CB-82C9-455DC403CCDD}"/>
              </a:ext>
            </a:extLst>
          </p:cNvPr>
          <p:cNvSpPr/>
          <p:nvPr userDrawn="1"/>
        </p:nvSpPr>
        <p:spPr>
          <a:xfrm>
            <a:off x="446535" y="6334127"/>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 xmlns:a16="http://schemas.microsoft.com/office/drawing/2014/main" id="{76792BCF-6561-451A-A9E4-D19E9BD95215}"/>
              </a:ext>
            </a:extLst>
          </p:cNvPr>
          <p:cNvSpPr/>
          <p:nvPr userDrawn="1"/>
        </p:nvSpPr>
        <p:spPr>
          <a:xfrm>
            <a:off x="8042147" y="6330568"/>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7B4848FC-4CAC-40CB-9C26-0C8C3A359940}"/>
              </a:ext>
            </a:extLst>
          </p:cNvPr>
          <p:cNvSpPr/>
          <p:nvPr userDrawn="1"/>
        </p:nvSpPr>
        <p:spPr>
          <a:xfrm>
            <a:off x="4241831" y="6334125"/>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975426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C73CA-9C79-47DC-9AF4-D730E8E53EA9}" type="datetimeFigureOut">
              <a:rPr lang="en-US" smtClean="0"/>
              <a:pPr/>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3517A-00C4-4517-961A-672E641A799A}" type="slidenum">
              <a:rPr lang="en-US" smtClean="0"/>
              <a:pPr/>
              <a:t>‹#›</a:t>
            </a:fld>
            <a:endParaRPr lang="en-US"/>
          </a:p>
        </p:txBody>
      </p:sp>
      <p:sp>
        <p:nvSpPr>
          <p:cNvPr id="5" name="Rectangle 4">
            <a:extLst>
              <a:ext uri="{FF2B5EF4-FFF2-40B4-BE49-F238E27FC236}">
                <a16:creationId xmlns="" xmlns:a16="http://schemas.microsoft.com/office/drawing/2014/main" id="{0C55CA25-2B91-4B6E-BAFF-0B5F8933990F}"/>
              </a:ext>
            </a:extLst>
          </p:cNvPr>
          <p:cNvSpPr>
            <a:spLocks noChangeAspect="1"/>
          </p:cNvSpPr>
          <p:nvPr userDrawn="1"/>
        </p:nvSpPr>
        <p:spPr>
          <a:xfrm>
            <a:off x="440285" y="2900407"/>
            <a:ext cx="11309339" cy="9067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 xmlns:a16="http://schemas.microsoft.com/office/drawing/2014/main" id="{6ADF3A0A-077D-4831-9470-CD9993AD2793}"/>
              </a:ext>
            </a:extLst>
          </p:cNvPr>
          <p:cNvSpPr>
            <a:spLocks noGrp="1"/>
          </p:cNvSpPr>
          <p:nvPr>
            <p:ph type="title"/>
          </p:nvPr>
        </p:nvSpPr>
        <p:spPr>
          <a:xfrm>
            <a:off x="581192" y="2988158"/>
            <a:ext cx="11029616" cy="733537"/>
          </a:xfrm>
        </p:spPr>
        <p:txBody>
          <a:bodyPr/>
          <a:lstStyle/>
          <a:p>
            <a:r>
              <a:rPr lang="en-US"/>
              <a:t>Click to edit Master title style</a:t>
            </a:r>
            <a:endParaRPr lang="en-US" dirty="0"/>
          </a:p>
        </p:txBody>
      </p:sp>
      <p:sp>
        <p:nvSpPr>
          <p:cNvPr id="8" name="Rectangle 7">
            <a:extLst>
              <a:ext uri="{FF2B5EF4-FFF2-40B4-BE49-F238E27FC236}">
                <a16:creationId xmlns="" xmlns:a16="http://schemas.microsoft.com/office/drawing/2014/main" id="{A884CD77-CD51-46CB-82C9-455DC403CCDD}"/>
              </a:ext>
            </a:extLst>
          </p:cNvPr>
          <p:cNvSpPr/>
          <p:nvPr userDrawn="1"/>
        </p:nvSpPr>
        <p:spPr>
          <a:xfrm>
            <a:off x="446535" y="6334127"/>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 xmlns:a16="http://schemas.microsoft.com/office/drawing/2014/main" id="{76792BCF-6561-451A-A9E4-D19E9BD95215}"/>
              </a:ext>
            </a:extLst>
          </p:cNvPr>
          <p:cNvSpPr/>
          <p:nvPr userDrawn="1"/>
        </p:nvSpPr>
        <p:spPr>
          <a:xfrm>
            <a:off x="8042147" y="6330568"/>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7B4848FC-4CAC-40CB-9C26-0C8C3A359940}"/>
              </a:ext>
            </a:extLst>
          </p:cNvPr>
          <p:cNvSpPr/>
          <p:nvPr userDrawn="1"/>
        </p:nvSpPr>
        <p:spPr>
          <a:xfrm>
            <a:off x="4241831" y="6334125"/>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975426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787402" y="614407"/>
            <a:ext cx="10962223" cy="9049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8"/>
            <a:ext cx="11029616" cy="733537"/>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1760436"/>
            <a:ext cx="11029615" cy="4098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1" y="5956139"/>
            <a:ext cx="1052508" cy="365125"/>
          </a:xfrm>
        </p:spPr>
        <p:txBody>
          <a:bodyPr/>
          <a:lstStyle/>
          <a:p>
            <a:fld id="{C743517A-00C4-4517-961A-672E641A799A}" type="slidenum">
              <a:rPr lang="en-US" smtClean="0"/>
              <a:pPr/>
              <a:t>‹#›</a:t>
            </a:fld>
            <a:endParaRPr lang="en-US"/>
          </a:p>
        </p:txBody>
      </p:sp>
      <p:pic>
        <p:nvPicPr>
          <p:cNvPr id="8" name="Picture 7" descr="epfo_logo1">
            <a:extLst>
              <a:ext uri="{FF2B5EF4-FFF2-40B4-BE49-F238E27FC236}">
                <a16:creationId xmlns:a16="http://schemas.microsoft.com/office/drawing/2014/main" xmlns="" id="{3C641768-A331-4CD0-8461-687946E13087}"/>
              </a:ext>
            </a:extLst>
          </p:cNvPr>
          <p:cNvPicPr/>
          <p:nvPr userDrawn="1"/>
        </p:nvPicPr>
        <p:blipFill>
          <a:blip r:embed="rId2" cstate="print"/>
          <a:srcRect/>
          <a:stretch>
            <a:fillRect/>
          </a:stretch>
        </p:blipFill>
        <p:spPr bwMode="auto">
          <a:xfrm>
            <a:off x="10906276" y="574809"/>
            <a:ext cx="843349" cy="946343"/>
          </a:xfrm>
          <a:prstGeom prst="rect">
            <a:avLst/>
          </a:prstGeom>
          <a:noFill/>
        </p:spPr>
      </p:pic>
      <p:pic>
        <p:nvPicPr>
          <p:cNvPr id="9" name="Picture 2" descr="Image result for ashoka emblem">
            <a:extLst>
              <a:ext uri="{FF2B5EF4-FFF2-40B4-BE49-F238E27FC236}">
                <a16:creationId xmlns:a16="http://schemas.microsoft.com/office/drawing/2014/main" xmlns="" id="{974E2736-2979-409E-B445-D82A9EFEA889}"/>
              </a:ext>
            </a:extLst>
          </p:cNvPr>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ackgroundRemoval t="1250" b="97212" l="10000" r="90000"/>
                    </a14:imgEffect>
                  </a14:imgLayer>
                </a14:imgProps>
              </a:ext>
              <a:ext uri="{28A0092B-C50C-407E-A947-70E740481C1C}">
                <a14:useLocalDpi xmlns:a14="http://schemas.microsoft.com/office/drawing/2010/main" xmlns="" val="0"/>
              </a:ext>
            </a:extLst>
          </a:blip>
          <a:srcRect/>
          <a:stretch>
            <a:fillRect/>
          </a:stretch>
        </p:blipFill>
        <p:spPr bwMode="auto">
          <a:xfrm>
            <a:off x="-25382" y="574809"/>
            <a:ext cx="897467" cy="944567"/>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31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6CB78B-BCB2-4FA3-9B61-CEB810230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6E4F941-5039-485E-96E0-B99520741C75}"/>
              </a:ext>
            </a:extLst>
          </p:cNvPr>
          <p:cNvSpPr>
            <a:spLocks noGrp="1"/>
          </p:cNvSpPr>
          <p:nvPr>
            <p:ph type="dt" sz="half" idx="10"/>
          </p:nvPr>
        </p:nvSpPr>
        <p:spPr/>
        <p:txBody>
          <a:bodyPr/>
          <a:lstStyle/>
          <a:p>
            <a:fld id="{5CFC73CA-9C79-47DC-9AF4-D730E8E53EA9}" type="datetimeFigureOut">
              <a:rPr lang="en-US" smtClean="0"/>
              <a:pPr/>
              <a:t>2/17/2022</a:t>
            </a:fld>
            <a:endParaRPr lang="en-US"/>
          </a:p>
        </p:txBody>
      </p:sp>
      <p:sp>
        <p:nvSpPr>
          <p:cNvPr id="4" name="Footer Placeholder 3">
            <a:extLst>
              <a:ext uri="{FF2B5EF4-FFF2-40B4-BE49-F238E27FC236}">
                <a16:creationId xmlns="" xmlns:a16="http://schemas.microsoft.com/office/drawing/2014/main" id="{07539530-9046-492D-A25A-2C7F263AFB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0AB34D9-CA5E-472A-B5CF-06F4469282E5}"/>
              </a:ext>
            </a:extLst>
          </p:cNvPr>
          <p:cNvSpPr>
            <a:spLocks noGrp="1"/>
          </p:cNvSpPr>
          <p:nvPr>
            <p:ph type="sldNum" sz="quarter" idx="12"/>
          </p:nvPr>
        </p:nvSpPr>
        <p:spPr/>
        <p:txBody>
          <a:bodyPr/>
          <a:lstStyle/>
          <a:p>
            <a:fld id="{C743517A-00C4-4517-961A-672E641A799A}" type="slidenum">
              <a:rPr lang="en-US" smtClean="0"/>
              <a:pPr/>
              <a:t>‹#›</a:t>
            </a:fld>
            <a:endParaRPr lang="en-US"/>
          </a:p>
        </p:txBody>
      </p:sp>
    </p:spTree>
    <p:extLst>
      <p:ext uri="{BB962C8B-B14F-4D97-AF65-F5344CB8AC3E}">
        <p14:creationId xmlns:p14="http://schemas.microsoft.com/office/powerpoint/2010/main" xmlns="" val="3335647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3517A-00C4-4517-961A-672E641A799A}" type="slidenum">
              <a:rPr lang="en-US" smtClean="0"/>
              <a:pPr/>
              <a:t>‹#›</a:t>
            </a:fld>
            <a:endParaRPr lang="en-US"/>
          </a:p>
        </p:txBody>
      </p:sp>
      <p:sp>
        <p:nvSpPr>
          <p:cNvPr id="7" name="Rectangle 6"/>
          <p:cNvSpPr>
            <a:spLocks noChangeAspect="1"/>
          </p:cNvSpPr>
          <p:nvPr userDrawn="1"/>
        </p:nvSpPr>
        <p:spPr>
          <a:xfrm>
            <a:off x="787402" y="614407"/>
            <a:ext cx="10962223" cy="9049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epfo_logo1">
            <a:extLst>
              <a:ext uri="{FF2B5EF4-FFF2-40B4-BE49-F238E27FC236}">
                <a16:creationId xmlns:a16="http://schemas.microsoft.com/office/drawing/2014/main" xmlns="" id="{3C641768-A331-4CD0-8461-687946E13087}"/>
              </a:ext>
            </a:extLst>
          </p:cNvPr>
          <p:cNvPicPr/>
          <p:nvPr userDrawn="1"/>
        </p:nvPicPr>
        <p:blipFill>
          <a:blip r:embed="rId2" cstate="print"/>
          <a:srcRect/>
          <a:stretch>
            <a:fillRect/>
          </a:stretch>
        </p:blipFill>
        <p:spPr bwMode="auto">
          <a:xfrm>
            <a:off x="10906276" y="574809"/>
            <a:ext cx="843349" cy="946343"/>
          </a:xfrm>
          <a:prstGeom prst="rect">
            <a:avLst/>
          </a:prstGeom>
          <a:noFill/>
        </p:spPr>
      </p:pic>
      <p:pic>
        <p:nvPicPr>
          <p:cNvPr id="9" name="Picture 2" descr="Image result for ashoka emblem">
            <a:extLst>
              <a:ext uri="{FF2B5EF4-FFF2-40B4-BE49-F238E27FC236}">
                <a16:creationId xmlns:a16="http://schemas.microsoft.com/office/drawing/2014/main" xmlns="" id="{974E2736-2979-409E-B445-D82A9EFEA889}"/>
              </a:ext>
            </a:extLst>
          </p:cNvPr>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ackgroundRemoval t="1250" b="97212" l="10000" r="90000"/>
                    </a14:imgEffect>
                  </a14:imgLayer>
                </a14:imgProps>
              </a:ext>
              <a:ext uri="{28A0092B-C50C-407E-A947-70E740481C1C}">
                <a14:useLocalDpi xmlns:a14="http://schemas.microsoft.com/office/drawing/2010/main" xmlns="" val="0"/>
              </a:ext>
            </a:extLst>
          </a:blip>
          <a:srcRect/>
          <a:stretch>
            <a:fillRect/>
          </a:stretch>
        </p:blipFill>
        <p:spPr bwMode="auto">
          <a:xfrm>
            <a:off x="-25382" y="574809"/>
            <a:ext cx="897467" cy="944567"/>
          </a:xfrm>
          <a:prstGeom prst="rect">
            <a:avLst/>
          </a:prstGeom>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C73CA-9C79-47DC-9AF4-D730E8E53EA9}"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C73CA-9C79-47DC-9AF4-D730E8E53EA9}"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C73CA-9C79-47DC-9AF4-D730E8E53EA9}" type="datetimeFigureOut">
              <a:rPr lang="en-US" smtClean="0"/>
              <a:pPr/>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C73CA-9C79-47DC-9AF4-D730E8E53EA9}" type="datetimeFigureOut">
              <a:rPr lang="en-US" smtClean="0"/>
              <a:pPr/>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C73CA-9C79-47DC-9AF4-D730E8E53EA9}" type="datetimeFigureOut">
              <a:rPr lang="en-US" smtClean="0"/>
              <a:pPr/>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C73CA-9C79-47DC-9AF4-D730E8E53EA9}"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C73CA-9C79-47DC-9AF4-D730E8E53EA9}"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3517A-00C4-4517-961A-672E641A799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C73CA-9C79-47DC-9AF4-D730E8E53EA9}" type="datetimeFigureOut">
              <a:rPr lang="en-US" smtClean="0"/>
              <a:pPr/>
              <a:t>2/17/2022</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3517A-00C4-4517-961A-672E641A799A}" type="slidenum">
              <a:rPr lang="en-US" smtClean="0"/>
              <a:pPr/>
              <a:t>‹#›</a:t>
            </a:fld>
            <a:endParaRPr lang="en-US"/>
          </a:p>
        </p:txBody>
      </p:sp>
      <p:sp>
        <p:nvSpPr>
          <p:cNvPr id="7" name="Rectangle 6"/>
          <p:cNvSpPr/>
          <p:nvPr userDrawn="1"/>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userDrawn="1"/>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userDrawn="1"/>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177" r:id="rId14"/>
    <p:sldLayoutId id="2147484187" r:id="rId15"/>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pfindia.gov.i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idai.gov.i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99" y="683046"/>
            <a:ext cx="9962920" cy="67950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IN" dirty="0" smtClean="0"/>
              <a:t>EPFO WEBSITE -  </a:t>
            </a:r>
            <a:r>
              <a:rPr lang="en-IN" dirty="0" smtClean="0">
                <a:hlinkClick r:id="rId2"/>
              </a:rPr>
              <a:t>www.epfindia.gov.in</a:t>
            </a:r>
            <a:r>
              <a:rPr lang="en-IN" dirty="0" smtClean="0"/>
              <a:t> </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1211855" y="1911768"/>
            <a:ext cx="10091451" cy="4732188"/>
          </a:xfrm>
          <a:prstGeom prst="rect">
            <a:avLst/>
          </a:prstGeom>
          <a:noFill/>
          <a:ln w="9525">
            <a:noFill/>
            <a:miter lim="800000"/>
            <a:headEnd/>
            <a:tailEnd/>
          </a:ln>
          <a:effectLst/>
        </p:spPr>
      </p:pic>
      <p:pic>
        <p:nvPicPr>
          <p:cNvPr id="4" name="Picture 2" descr="C:\Users\Epfo\Desktop\logo-black.png"/>
          <p:cNvPicPr>
            <a:picLocks noChangeAspect="1" noChangeArrowheads="1"/>
          </p:cNvPicPr>
          <p:nvPr/>
        </p:nvPicPr>
        <p:blipFill>
          <a:blip r:embed="rId4"/>
          <a:srcRect/>
          <a:stretch>
            <a:fillRect/>
          </a:stretch>
        </p:blipFill>
        <p:spPr bwMode="auto">
          <a:xfrm>
            <a:off x="5540032" y="44068"/>
            <a:ext cx="1092247" cy="374573"/>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C8FCE88-C9BB-438E-BB92-E75146190428}"/>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PROFILE UPDATION</a:t>
            </a:r>
            <a:r>
              <a:rPr lang="en-US" b="1" dirty="0">
                <a:latin typeface="Proxima Nova Regular"/>
              </a:rPr>
              <a:t>)</a:t>
            </a:r>
            <a:endParaRPr lang="en-US" dirty="0">
              <a:latin typeface="Britannic Bold" panose="020B0903060703020204" pitchFamily="34" charset="0"/>
            </a:endParaRPr>
          </a:p>
        </p:txBody>
      </p:sp>
      <p:pic>
        <p:nvPicPr>
          <p:cNvPr id="3" name="Picture 2">
            <a:extLst>
              <a:ext uri="{FF2B5EF4-FFF2-40B4-BE49-F238E27FC236}">
                <a16:creationId xmlns="" xmlns:a16="http://schemas.microsoft.com/office/drawing/2014/main" id="{1CFEBFC2-2DC2-4C9F-8CD8-92B3A711449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7639" b="16944"/>
          <a:stretch/>
        </p:blipFill>
        <p:spPr>
          <a:xfrm>
            <a:off x="0" y="1552575"/>
            <a:ext cx="12192000" cy="4486276"/>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7" name="TextBox 6">
            <a:extLst>
              <a:ext uri="{FF2B5EF4-FFF2-40B4-BE49-F238E27FC236}">
                <a16:creationId xmlns="" xmlns:a16="http://schemas.microsoft.com/office/drawing/2014/main" id="{8AD4B99A-5882-479A-9EFA-A03925573630}"/>
              </a:ext>
            </a:extLst>
          </p:cNvPr>
          <p:cNvSpPr txBox="1"/>
          <p:nvPr/>
        </p:nvSpPr>
        <p:spPr>
          <a:xfrm>
            <a:off x="409577" y="6386173"/>
            <a:ext cx="11077575" cy="369332"/>
          </a:xfrm>
          <a:prstGeom prst="rect">
            <a:avLst/>
          </a:prstGeom>
          <a:noFill/>
        </p:spPr>
        <p:txBody>
          <a:bodyPr wrap="square">
            <a:spAutoFit/>
          </a:bodyPr>
          <a:lstStyle/>
          <a:p>
            <a:pPr algn="ctr"/>
            <a:r>
              <a:rPr lang="en-US" b="1" dirty="0"/>
              <a:t>Open “</a:t>
            </a:r>
            <a:r>
              <a:rPr lang="en-US" b="1" dirty="0">
                <a:solidFill>
                  <a:srgbClr val="C00000"/>
                </a:solidFill>
              </a:rPr>
              <a:t>View</a:t>
            </a:r>
            <a:r>
              <a:rPr lang="en-US" b="1" dirty="0"/>
              <a:t>” &gt;&gt; “</a:t>
            </a:r>
            <a:r>
              <a:rPr lang="en-US" b="1" dirty="0">
                <a:solidFill>
                  <a:srgbClr val="C00000"/>
                </a:solidFill>
              </a:rPr>
              <a:t>Profile</a:t>
            </a:r>
            <a:r>
              <a:rPr lang="en-US" b="1" dirty="0"/>
              <a:t>” and update all the details of the member if any one left out</a:t>
            </a:r>
            <a:endParaRPr lang="en-US" dirty="0"/>
          </a:p>
        </p:txBody>
      </p:sp>
      <p:pic>
        <p:nvPicPr>
          <p:cNvPr id="5"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1781575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E289D9FB-DF3F-449F-9807-23F6E480A0C9}"/>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PHOTO UPLOAD</a:t>
            </a:r>
            <a:r>
              <a:rPr lang="en-US" b="1" dirty="0">
                <a:latin typeface="Proxima Nova Regular"/>
              </a:rPr>
              <a:t>)</a:t>
            </a:r>
            <a:endParaRPr lang="en-US" dirty="0">
              <a:latin typeface="Britannic Bold" panose="020B0903060703020204" pitchFamily="34" charset="0"/>
            </a:endParaRPr>
          </a:p>
        </p:txBody>
      </p:sp>
      <p:pic>
        <p:nvPicPr>
          <p:cNvPr id="8" name="Picture 7">
            <a:extLst>
              <a:ext uri="{FF2B5EF4-FFF2-40B4-BE49-F238E27FC236}">
                <a16:creationId xmlns="" xmlns:a16="http://schemas.microsoft.com/office/drawing/2014/main" id="{62C1B1D2-5E94-45E6-9FF4-C88EB7B68D6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8749" r="6015" b="22084"/>
          <a:stretch/>
        </p:blipFill>
        <p:spPr>
          <a:xfrm>
            <a:off x="285751" y="1857376"/>
            <a:ext cx="11458575" cy="4057651"/>
          </a:xfrm>
          <a:prstGeom prst="rect">
            <a:avLst/>
          </a:prstGeom>
        </p:spPr>
      </p:pic>
      <p:sp>
        <p:nvSpPr>
          <p:cNvPr id="9" name="Rectangle: Rounded Corners 8">
            <a:extLst>
              <a:ext uri="{FF2B5EF4-FFF2-40B4-BE49-F238E27FC236}">
                <a16:creationId xmlns="" xmlns:a16="http://schemas.microsoft.com/office/drawing/2014/main" id="{EDD1693E-8AEE-4F89-8CBE-043229923B34}"/>
              </a:ext>
            </a:extLst>
          </p:cNvPr>
          <p:cNvSpPr/>
          <p:nvPr/>
        </p:nvSpPr>
        <p:spPr>
          <a:xfrm>
            <a:off x="285751" y="2219327"/>
            <a:ext cx="11506200" cy="428625"/>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3BA55CC1-1A17-4718-878C-4ABB664EEDA4}"/>
              </a:ext>
            </a:extLst>
          </p:cNvPr>
          <p:cNvSpPr txBox="1"/>
          <p:nvPr/>
        </p:nvSpPr>
        <p:spPr>
          <a:xfrm>
            <a:off x="285751" y="6254770"/>
            <a:ext cx="11077575" cy="369332"/>
          </a:xfrm>
          <a:prstGeom prst="rect">
            <a:avLst/>
          </a:prstGeom>
          <a:noFill/>
        </p:spPr>
        <p:txBody>
          <a:bodyPr wrap="square">
            <a:spAutoFit/>
          </a:bodyPr>
          <a:lstStyle/>
          <a:p>
            <a:pPr algn="ctr"/>
            <a:r>
              <a:rPr lang="en-US" b="1" dirty="0"/>
              <a:t>E- nomination cannot proceed without uploading members photo</a:t>
            </a:r>
          </a:p>
        </p:txBody>
      </p:sp>
      <p:pic>
        <p:nvPicPr>
          <p:cNvPr id="6"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296892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7A2842B-A3E6-461A-B4B0-237D677A332D}"/>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PHOTO UPLOAD</a:t>
            </a:r>
            <a:r>
              <a:rPr lang="en-US" b="1" dirty="0">
                <a:latin typeface="Proxima Nova Regular"/>
              </a:rPr>
              <a:t>)</a:t>
            </a:r>
            <a:endParaRPr lang="en-US" dirty="0">
              <a:latin typeface="Britannic Bold" panose="020B0903060703020204" pitchFamily="34" charset="0"/>
            </a:endParaRPr>
          </a:p>
        </p:txBody>
      </p:sp>
      <p:pic>
        <p:nvPicPr>
          <p:cNvPr id="5" name="Picture 4">
            <a:extLst>
              <a:ext uri="{FF2B5EF4-FFF2-40B4-BE49-F238E27FC236}">
                <a16:creationId xmlns="" xmlns:a16="http://schemas.microsoft.com/office/drawing/2014/main" id="{8CAF3728-A98B-40F6-9E8C-30FDA4A4BED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7639" r="35401" b="16944"/>
          <a:stretch/>
        </p:blipFill>
        <p:spPr>
          <a:xfrm>
            <a:off x="2355012" y="1621939"/>
            <a:ext cx="7875917" cy="4486276"/>
          </a:xfrm>
          <a:prstGeom prst="rect">
            <a:avLst/>
          </a:prstGeom>
        </p:spPr>
      </p:pic>
      <p:sp>
        <p:nvSpPr>
          <p:cNvPr id="7" name="TextBox 6">
            <a:extLst>
              <a:ext uri="{FF2B5EF4-FFF2-40B4-BE49-F238E27FC236}">
                <a16:creationId xmlns="" xmlns:a16="http://schemas.microsoft.com/office/drawing/2014/main" id="{CD3614FD-C947-44D1-93B7-4A6428387609}"/>
              </a:ext>
            </a:extLst>
          </p:cNvPr>
          <p:cNvSpPr txBox="1"/>
          <p:nvPr/>
        </p:nvSpPr>
        <p:spPr>
          <a:xfrm>
            <a:off x="976941" y="6212526"/>
            <a:ext cx="10910259" cy="369332"/>
          </a:xfrm>
          <a:prstGeom prst="rect">
            <a:avLst/>
          </a:prstGeom>
          <a:noFill/>
        </p:spPr>
        <p:txBody>
          <a:bodyPr wrap="square">
            <a:spAutoFit/>
          </a:bodyPr>
          <a:lstStyle/>
          <a:p>
            <a:r>
              <a:rPr lang="en-US" b="1" dirty="0"/>
              <a:t>Members photo can be uploaded through &gt;&gt; </a:t>
            </a:r>
            <a:r>
              <a:rPr lang="en-US" b="1" dirty="0">
                <a:solidFill>
                  <a:srgbClr val="C00000"/>
                </a:solidFill>
              </a:rPr>
              <a:t>MEMBER PROFILE </a:t>
            </a:r>
            <a:r>
              <a:rPr lang="en-US" b="1" dirty="0"/>
              <a:t>&gt;&gt; </a:t>
            </a:r>
            <a:r>
              <a:rPr lang="en-US" b="1" dirty="0">
                <a:solidFill>
                  <a:srgbClr val="C00000"/>
                </a:solidFill>
              </a:rPr>
              <a:t>CHANGE PHOTO </a:t>
            </a:r>
            <a:r>
              <a:rPr lang="en-US" b="1" dirty="0"/>
              <a:t>option</a:t>
            </a:r>
            <a:endParaRPr lang="en-US" dirty="0"/>
          </a:p>
        </p:txBody>
      </p:sp>
      <p:sp>
        <p:nvSpPr>
          <p:cNvPr id="8" name="Rectangle: Rounded Corners 7">
            <a:extLst>
              <a:ext uri="{FF2B5EF4-FFF2-40B4-BE49-F238E27FC236}">
                <a16:creationId xmlns="" xmlns:a16="http://schemas.microsoft.com/office/drawing/2014/main" id="{80309847-01A1-429F-8767-AF036C31CECD}"/>
              </a:ext>
            </a:extLst>
          </p:cNvPr>
          <p:cNvSpPr/>
          <p:nvPr/>
        </p:nvSpPr>
        <p:spPr>
          <a:xfrm>
            <a:off x="2690242" y="3562709"/>
            <a:ext cx="1709231" cy="21003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72873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7C91375-713C-45B0-8847-7F0C5EF5D7E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28" t="24167" r="1328" b="6529"/>
          <a:stretch/>
        </p:blipFill>
        <p:spPr>
          <a:xfrm>
            <a:off x="161926" y="1642724"/>
            <a:ext cx="11868151" cy="4752975"/>
          </a:xfrm>
          <a:prstGeom prst="rect">
            <a:avLst/>
          </a:prstGeom>
        </p:spPr>
      </p:pic>
      <p:sp>
        <p:nvSpPr>
          <p:cNvPr id="7" name="Title 1">
            <a:extLst>
              <a:ext uri="{FF2B5EF4-FFF2-40B4-BE49-F238E27FC236}">
                <a16:creationId xmlns="" xmlns:a16="http://schemas.microsoft.com/office/drawing/2014/main" id="{53ABC8B5-E26F-470B-977E-D5885CC0BED4}"/>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PHOTO UPLOAD</a:t>
            </a:r>
            <a:r>
              <a:rPr lang="en-US" b="1" dirty="0">
                <a:latin typeface="Proxima Nova Regular"/>
              </a:rPr>
              <a:t>)</a:t>
            </a:r>
            <a:endParaRPr lang="en-US" dirty="0">
              <a:latin typeface="Britannic Bold" panose="020B0903060703020204" pitchFamily="34" charset="0"/>
            </a:endParaRPr>
          </a:p>
        </p:txBody>
      </p:sp>
      <p:sp>
        <p:nvSpPr>
          <p:cNvPr id="8" name="Rectangle: Rounded Corners 7">
            <a:extLst>
              <a:ext uri="{FF2B5EF4-FFF2-40B4-BE49-F238E27FC236}">
                <a16:creationId xmlns="" xmlns:a16="http://schemas.microsoft.com/office/drawing/2014/main" id="{4C74A8D3-405F-4059-93DD-90C4EE2C3FA4}"/>
              </a:ext>
            </a:extLst>
          </p:cNvPr>
          <p:cNvSpPr/>
          <p:nvPr/>
        </p:nvSpPr>
        <p:spPr>
          <a:xfrm>
            <a:off x="1322238" y="4572002"/>
            <a:ext cx="1589239" cy="466725"/>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B74CE172-ED89-4CB5-8C53-D1885DB786CE}"/>
              </a:ext>
            </a:extLst>
          </p:cNvPr>
          <p:cNvSpPr txBox="1"/>
          <p:nvPr/>
        </p:nvSpPr>
        <p:spPr>
          <a:xfrm>
            <a:off x="409577" y="6386173"/>
            <a:ext cx="11077575" cy="369332"/>
          </a:xfrm>
          <a:prstGeom prst="rect">
            <a:avLst/>
          </a:prstGeom>
          <a:noFill/>
        </p:spPr>
        <p:txBody>
          <a:bodyPr wrap="square">
            <a:spAutoFit/>
          </a:bodyPr>
          <a:lstStyle/>
          <a:p>
            <a:pPr algn="ctr"/>
            <a:r>
              <a:rPr lang="en-US" b="1" dirty="0"/>
              <a:t>Things to remember while uploading the Photo</a:t>
            </a:r>
            <a:endParaRPr lang="en-US" dirty="0"/>
          </a:p>
        </p:txBody>
      </p:sp>
      <p:pic>
        <p:nvPicPr>
          <p:cNvPr id="6"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437719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B0B7711D-5CA7-40FA-BDDA-9A1BB39AC9E5}"/>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procedure</a:t>
            </a:r>
            <a:r>
              <a:rPr lang="en-US" b="1" dirty="0">
                <a:latin typeface="Proxima Nova Regular"/>
              </a:rPr>
              <a:t>)</a:t>
            </a:r>
            <a:endParaRPr lang="en-US" dirty="0">
              <a:latin typeface="Britannic Bold" panose="020B0903060703020204" pitchFamily="34" charset="0"/>
            </a:endParaRPr>
          </a:p>
        </p:txBody>
      </p:sp>
      <p:pic>
        <p:nvPicPr>
          <p:cNvPr id="3" name="Picture 2">
            <a:extLst>
              <a:ext uri="{FF2B5EF4-FFF2-40B4-BE49-F238E27FC236}">
                <a16:creationId xmlns="" xmlns:a16="http://schemas.microsoft.com/office/drawing/2014/main" id="{0A58F8CC-CF12-4585-9F52-A4D0C7799215}"/>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8889" b="16528"/>
          <a:stretch/>
        </p:blipFill>
        <p:spPr>
          <a:xfrm>
            <a:off x="0" y="1645005"/>
            <a:ext cx="12192000" cy="4429125"/>
          </a:xfrm>
          <a:prstGeom prst="rect">
            <a:avLst/>
          </a:prstGeom>
        </p:spPr>
      </p:pic>
      <p:sp>
        <p:nvSpPr>
          <p:cNvPr id="8" name="TextBox 7">
            <a:extLst>
              <a:ext uri="{FF2B5EF4-FFF2-40B4-BE49-F238E27FC236}">
                <a16:creationId xmlns="" xmlns:a16="http://schemas.microsoft.com/office/drawing/2014/main" id="{BB1954A7-4D63-4E6E-876F-5D603037FA3A}"/>
              </a:ext>
            </a:extLst>
          </p:cNvPr>
          <p:cNvSpPr txBox="1"/>
          <p:nvPr/>
        </p:nvSpPr>
        <p:spPr>
          <a:xfrm>
            <a:off x="409577" y="6386173"/>
            <a:ext cx="11077575" cy="369332"/>
          </a:xfrm>
          <a:prstGeom prst="rect">
            <a:avLst/>
          </a:prstGeom>
          <a:noFill/>
        </p:spPr>
        <p:txBody>
          <a:bodyPr wrap="square">
            <a:spAutoFit/>
          </a:bodyPr>
          <a:lstStyle/>
          <a:p>
            <a:pPr algn="ctr"/>
            <a:r>
              <a:rPr lang="en-US" b="1" dirty="0"/>
              <a:t>Select the appropriate option of “</a:t>
            </a:r>
            <a:r>
              <a:rPr lang="en-US" b="1" dirty="0">
                <a:solidFill>
                  <a:srgbClr val="C00000"/>
                </a:solidFill>
              </a:rPr>
              <a:t>Having family</a:t>
            </a:r>
            <a:r>
              <a:rPr lang="en-US" b="1" dirty="0"/>
              <a:t>” of member</a:t>
            </a:r>
            <a:endParaRPr lang="en-US" dirty="0"/>
          </a:p>
        </p:txBody>
      </p:sp>
      <p:sp>
        <p:nvSpPr>
          <p:cNvPr id="9" name="Rectangle: Rounded Corners 8">
            <a:extLst>
              <a:ext uri="{FF2B5EF4-FFF2-40B4-BE49-F238E27FC236}">
                <a16:creationId xmlns="" xmlns:a16="http://schemas.microsoft.com/office/drawing/2014/main" id="{E09782B7-0417-4CB5-B84A-8C94FBD8338B}"/>
              </a:ext>
            </a:extLst>
          </p:cNvPr>
          <p:cNvSpPr/>
          <p:nvPr/>
        </p:nvSpPr>
        <p:spPr>
          <a:xfrm>
            <a:off x="2219325" y="2476502"/>
            <a:ext cx="476251" cy="314325"/>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 xmlns:a16="http://schemas.microsoft.com/office/drawing/2014/main" id="{36B04FE3-2CA0-4D55-A419-919E87845B8B}"/>
              </a:ext>
            </a:extLst>
          </p:cNvPr>
          <p:cNvSpPr/>
          <p:nvPr/>
        </p:nvSpPr>
        <p:spPr>
          <a:xfrm>
            <a:off x="2695576" y="2476502"/>
            <a:ext cx="476251" cy="314325"/>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932116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50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0EFDB6B-EFC0-41DE-87EC-B1789660833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28" t="18743" r="2735" b="14444"/>
          <a:stretch/>
        </p:blipFill>
        <p:spPr>
          <a:xfrm>
            <a:off x="247651" y="1504413"/>
            <a:ext cx="11696700" cy="4582062"/>
          </a:xfrm>
          <a:prstGeom prst="rect">
            <a:avLst/>
          </a:prstGeom>
        </p:spPr>
      </p:pic>
      <p:sp>
        <p:nvSpPr>
          <p:cNvPr id="7" name="TextBox 6">
            <a:extLst>
              <a:ext uri="{FF2B5EF4-FFF2-40B4-BE49-F238E27FC236}">
                <a16:creationId xmlns="" xmlns:a16="http://schemas.microsoft.com/office/drawing/2014/main" id="{DA1E7D0B-9A27-4E38-81DE-2C1EF30D1337}"/>
              </a:ext>
            </a:extLst>
          </p:cNvPr>
          <p:cNvSpPr txBox="1"/>
          <p:nvPr/>
        </p:nvSpPr>
        <p:spPr>
          <a:xfrm>
            <a:off x="333377" y="5971175"/>
            <a:ext cx="11545199" cy="646331"/>
          </a:xfrm>
          <a:prstGeom prst="rect">
            <a:avLst/>
          </a:prstGeom>
          <a:noFill/>
        </p:spPr>
        <p:txBody>
          <a:bodyPr wrap="square">
            <a:spAutoFit/>
          </a:bodyPr>
          <a:lstStyle/>
          <a:p>
            <a:r>
              <a:rPr lang="en-US" b="1" dirty="0"/>
              <a:t>Fill up the necessary details in all the columns and upload the photograph of the nominee and then SAVE.</a:t>
            </a:r>
          </a:p>
          <a:p>
            <a:r>
              <a:rPr lang="en-US" b="1" dirty="0"/>
              <a:t>“</a:t>
            </a:r>
            <a:r>
              <a:rPr lang="en-US" b="1" dirty="0">
                <a:solidFill>
                  <a:srgbClr val="C00000"/>
                </a:solidFill>
              </a:rPr>
              <a:t>ADD ROW</a:t>
            </a:r>
            <a:r>
              <a:rPr lang="en-US" b="1" dirty="0"/>
              <a:t>” option can be used to add details of multiple nominees if required</a:t>
            </a:r>
            <a:endParaRPr lang="en-US" dirty="0"/>
          </a:p>
        </p:txBody>
      </p:sp>
      <p:sp>
        <p:nvSpPr>
          <p:cNvPr id="8" name="Rectangle: Rounded Corners 7">
            <a:extLst>
              <a:ext uri="{FF2B5EF4-FFF2-40B4-BE49-F238E27FC236}">
                <a16:creationId xmlns="" xmlns:a16="http://schemas.microsoft.com/office/drawing/2014/main" id="{01B23DC0-0354-4E19-9146-95B6C3D96BF4}"/>
              </a:ext>
            </a:extLst>
          </p:cNvPr>
          <p:cNvSpPr/>
          <p:nvPr/>
        </p:nvSpPr>
        <p:spPr>
          <a:xfrm>
            <a:off x="769621" y="3228976"/>
            <a:ext cx="982980" cy="14668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 xmlns:a16="http://schemas.microsoft.com/office/drawing/2014/main" id="{59EC32D9-74E5-4176-9EC9-AAC5DED55BB7}"/>
              </a:ext>
            </a:extLst>
          </p:cNvPr>
          <p:cNvSpPr/>
          <p:nvPr/>
        </p:nvSpPr>
        <p:spPr>
          <a:xfrm>
            <a:off x="1844041" y="3228976"/>
            <a:ext cx="982980" cy="14668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 xmlns:a16="http://schemas.microsoft.com/office/drawing/2014/main" id="{F87E0FC3-DDAC-4BA3-A0B7-157A7D452B7B}"/>
              </a:ext>
            </a:extLst>
          </p:cNvPr>
          <p:cNvSpPr/>
          <p:nvPr/>
        </p:nvSpPr>
        <p:spPr>
          <a:xfrm>
            <a:off x="2964181" y="3228976"/>
            <a:ext cx="982980" cy="14668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 xmlns:a16="http://schemas.microsoft.com/office/drawing/2014/main" id="{80D29CE0-AE7C-4520-8CEF-084A094DD0C3}"/>
              </a:ext>
            </a:extLst>
          </p:cNvPr>
          <p:cNvSpPr/>
          <p:nvPr/>
        </p:nvSpPr>
        <p:spPr>
          <a:xfrm>
            <a:off x="4084321" y="3214690"/>
            <a:ext cx="922020" cy="15620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 xmlns:a16="http://schemas.microsoft.com/office/drawing/2014/main" id="{CFFE1AD4-3A01-41F1-A9DE-65F69CC85720}"/>
              </a:ext>
            </a:extLst>
          </p:cNvPr>
          <p:cNvSpPr/>
          <p:nvPr/>
        </p:nvSpPr>
        <p:spPr>
          <a:xfrm>
            <a:off x="5107306" y="3231834"/>
            <a:ext cx="1189671" cy="15430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 xmlns:a16="http://schemas.microsoft.com/office/drawing/2014/main" id="{5C39EDFA-AB64-4284-BFB5-74B9DDEF1C3F}"/>
              </a:ext>
            </a:extLst>
          </p:cNvPr>
          <p:cNvSpPr/>
          <p:nvPr/>
        </p:nvSpPr>
        <p:spPr>
          <a:xfrm>
            <a:off x="6466523" y="3224214"/>
            <a:ext cx="982980" cy="14668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 xmlns:a16="http://schemas.microsoft.com/office/drawing/2014/main" id="{319B1149-8B19-4411-9108-5F6C695CD8A0}"/>
              </a:ext>
            </a:extLst>
          </p:cNvPr>
          <p:cNvSpPr/>
          <p:nvPr/>
        </p:nvSpPr>
        <p:spPr>
          <a:xfrm>
            <a:off x="7994332" y="3224214"/>
            <a:ext cx="1233488" cy="13334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 xmlns:a16="http://schemas.microsoft.com/office/drawing/2014/main" id="{967C7F9E-628F-49BB-A291-7FDEF410F7A7}"/>
              </a:ext>
            </a:extLst>
          </p:cNvPr>
          <p:cNvSpPr/>
          <p:nvPr/>
        </p:nvSpPr>
        <p:spPr>
          <a:xfrm>
            <a:off x="9509761" y="3234558"/>
            <a:ext cx="473152" cy="154303"/>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 xmlns:a16="http://schemas.microsoft.com/office/drawing/2014/main" id="{9462D000-5913-44C3-AF5E-7BECD7FEAFD9}"/>
              </a:ext>
            </a:extLst>
          </p:cNvPr>
          <p:cNvSpPr/>
          <p:nvPr/>
        </p:nvSpPr>
        <p:spPr>
          <a:xfrm>
            <a:off x="10092211" y="3217546"/>
            <a:ext cx="982980" cy="14001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 xmlns:a16="http://schemas.microsoft.com/office/drawing/2014/main" id="{5F919B88-E216-4F8D-97E3-E579840F793A}"/>
              </a:ext>
            </a:extLst>
          </p:cNvPr>
          <p:cNvSpPr/>
          <p:nvPr/>
        </p:nvSpPr>
        <p:spPr>
          <a:xfrm>
            <a:off x="11156630" y="3210878"/>
            <a:ext cx="389575" cy="14668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 xmlns:a16="http://schemas.microsoft.com/office/drawing/2014/main" id="{87B9FFC8-1877-4FAB-B4C5-FD652C5A46E8}"/>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family details entry</a:t>
            </a:r>
            <a:r>
              <a:rPr lang="en-US" b="1" dirty="0">
                <a:latin typeface="Proxima Nova Regular"/>
              </a:rPr>
              <a:t>)</a:t>
            </a:r>
            <a:endParaRPr lang="en-US" dirty="0">
              <a:latin typeface="Britannic Bold" panose="020B0903060703020204" pitchFamily="34" charset="0"/>
            </a:endParaRPr>
          </a:p>
        </p:txBody>
      </p:sp>
      <p:pic>
        <p:nvPicPr>
          <p:cNvPr id="19"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pic>
        <p:nvPicPr>
          <p:cNvPr id="21" name="Picture 2" descr="C:\Users\Epfo\Desktop\logo-black.png"/>
          <p:cNvPicPr>
            <a:picLocks noChangeAspect="1" noChangeArrowheads="1"/>
          </p:cNvPicPr>
          <p:nvPr/>
        </p:nvPicPr>
        <p:blipFill>
          <a:blip r:embed="rId3"/>
          <a:srcRect/>
          <a:stretch>
            <a:fillRect/>
          </a:stretch>
        </p:blipFill>
        <p:spPr bwMode="auto">
          <a:xfrm>
            <a:off x="5692432" y="185451"/>
            <a:ext cx="1092247" cy="374573"/>
          </a:xfrm>
          <a:prstGeom prst="rect">
            <a:avLst/>
          </a:prstGeom>
          <a:noFill/>
        </p:spPr>
      </p:pic>
    </p:spTree>
    <p:extLst>
      <p:ext uri="{BB962C8B-B14F-4D97-AF65-F5344CB8AC3E}">
        <p14:creationId xmlns:p14="http://schemas.microsoft.com/office/powerpoint/2010/main" xmlns="" val="1543918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withEffect">
                                  <p:stCondLst>
                                    <p:cond delay="0"/>
                                  </p:stCondLst>
                                  <p:childTnLst>
                                    <p:anim calcmode="discrete" valueType="str">
                                      <p:cBhvr>
                                        <p:cTn id="6" dur="500" fill="hold"/>
                                        <p:tgtEl>
                                          <p:spTgt spid="8"/>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par>
                          <p:cTn id="7" fill="hold">
                            <p:stCondLst>
                              <p:cond delay="1000"/>
                            </p:stCondLst>
                            <p:childTnLst>
                              <p:par>
                                <p:cTn id="8" presetID="35" presetClass="emph" presetSubtype="0" repeatCount="2000" fill="hold" grpId="0" nodeType="afterEffect">
                                  <p:stCondLst>
                                    <p:cond delay="0"/>
                                  </p:stCondLst>
                                  <p:childTnLst>
                                    <p:anim calcmode="discrete" valueType="str">
                                      <p:cBhvr>
                                        <p:cTn id="9" dur="500" fill="hold"/>
                                        <p:tgtEl>
                                          <p:spTgt spid="9"/>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8"/>
                                            </p:cond>
                                          </p:stCondLst>
                                        </p:cTn>
                                        <p:tgtEl>
                                          <p:spTgt spid="9"/>
                                        </p:tgtEl>
                                        <p:attrNameLst>
                                          <p:attrName>style.visibility</p:attrName>
                                        </p:attrNameLst>
                                      </p:cBhvr>
                                      <p:to>
                                        <p:strVal val="hidden"/>
                                      </p:to>
                                    </p:set>
                                  </p:subTnLst>
                                </p:cTn>
                              </p:par>
                            </p:childTnLst>
                          </p:cTn>
                        </p:par>
                        <p:par>
                          <p:cTn id="10" fill="hold">
                            <p:stCondLst>
                              <p:cond delay="2000"/>
                            </p:stCondLst>
                            <p:childTnLst>
                              <p:par>
                                <p:cTn id="11" presetID="35" presetClass="emph" presetSubtype="0" repeatCount="2000" fill="hold" grpId="0" nodeType="after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childTnLst>
                          </p:cTn>
                        </p:par>
                        <p:par>
                          <p:cTn id="13" fill="hold">
                            <p:stCondLst>
                              <p:cond delay="3000"/>
                            </p:stCondLst>
                            <p:childTnLst>
                              <p:par>
                                <p:cTn id="14" presetID="35" presetClass="emph" presetSubtype="0" repeatCount="2000" fill="hold" grpId="0" nodeType="afterEffect">
                                  <p:stCondLst>
                                    <p:cond delay="0"/>
                                  </p:stCondLst>
                                  <p:childTnLst>
                                    <p:anim calcmode="discrete" valueType="str">
                                      <p:cBhvr>
                                        <p:cTn id="15" dur="500" fill="hold"/>
                                        <p:tgtEl>
                                          <p:spTgt spid="11"/>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4"/>
                                            </p:cond>
                                          </p:stCondLst>
                                        </p:cTn>
                                        <p:tgtEl>
                                          <p:spTgt spid="11"/>
                                        </p:tgtEl>
                                        <p:attrNameLst>
                                          <p:attrName>style.visibility</p:attrName>
                                        </p:attrNameLst>
                                      </p:cBhvr>
                                      <p:to>
                                        <p:strVal val="hidden"/>
                                      </p:to>
                                    </p:set>
                                  </p:subTnLst>
                                </p:cTn>
                              </p:par>
                            </p:childTnLst>
                          </p:cTn>
                        </p:par>
                        <p:par>
                          <p:cTn id="16" fill="hold">
                            <p:stCondLst>
                              <p:cond delay="4000"/>
                            </p:stCondLst>
                            <p:childTnLst>
                              <p:par>
                                <p:cTn id="17" presetID="35" presetClass="emph" presetSubtype="0" repeatCount="2000" fill="hold" grpId="0" nodeType="afterEffect">
                                  <p:stCondLst>
                                    <p:cond delay="0"/>
                                  </p:stCondLst>
                                  <p:childTnLst>
                                    <p:anim calcmode="discrete" valueType="str">
                                      <p:cBhvr>
                                        <p:cTn id="18" dur="500" fill="hold"/>
                                        <p:tgtEl>
                                          <p:spTgt spid="12"/>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7"/>
                                            </p:cond>
                                          </p:stCondLst>
                                        </p:cTn>
                                        <p:tgtEl>
                                          <p:spTgt spid="12"/>
                                        </p:tgtEl>
                                        <p:attrNameLst>
                                          <p:attrName>style.visibility</p:attrName>
                                        </p:attrNameLst>
                                      </p:cBhvr>
                                      <p:to>
                                        <p:strVal val="hidden"/>
                                      </p:to>
                                    </p:set>
                                  </p:subTnLst>
                                </p:cTn>
                              </p:par>
                            </p:childTnLst>
                          </p:cTn>
                        </p:par>
                        <p:par>
                          <p:cTn id="19" fill="hold">
                            <p:stCondLst>
                              <p:cond delay="5000"/>
                            </p:stCondLst>
                            <p:childTnLst>
                              <p:par>
                                <p:cTn id="20" presetID="35" presetClass="emph" presetSubtype="0" repeatCount="2000" fill="hold" grpId="0" nodeType="afterEffect">
                                  <p:stCondLst>
                                    <p:cond delay="0"/>
                                  </p:stCondLst>
                                  <p:childTnLst>
                                    <p:anim calcmode="discrete" valueType="str">
                                      <p:cBhvr>
                                        <p:cTn id="21" dur="500" fill="hold"/>
                                        <p:tgtEl>
                                          <p:spTgt spid="13"/>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20"/>
                                            </p:cond>
                                          </p:stCondLst>
                                        </p:cTn>
                                        <p:tgtEl>
                                          <p:spTgt spid="13"/>
                                        </p:tgtEl>
                                        <p:attrNameLst>
                                          <p:attrName>style.visibility</p:attrName>
                                        </p:attrNameLst>
                                      </p:cBhvr>
                                      <p:to>
                                        <p:strVal val="hidden"/>
                                      </p:to>
                                    </p:set>
                                  </p:subTnLst>
                                </p:cTn>
                              </p:par>
                            </p:childTnLst>
                          </p:cTn>
                        </p:par>
                        <p:par>
                          <p:cTn id="22" fill="hold">
                            <p:stCondLst>
                              <p:cond delay="6000"/>
                            </p:stCondLst>
                            <p:childTnLst>
                              <p:par>
                                <p:cTn id="23" presetID="35" presetClass="emph" presetSubtype="0" repeatCount="2000" fill="hold" grpId="0" nodeType="afterEffect">
                                  <p:stCondLst>
                                    <p:cond delay="0"/>
                                  </p:stCondLst>
                                  <p:childTnLst>
                                    <p:anim calcmode="discrete" valueType="str">
                                      <p:cBhvr>
                                        <p:cTn id="24" dur="500" fill="hold"/>
                                        <p:tgtEl>
                                          <p:spTgt spid="1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23"/>
                                            </p:cond>
                                          </p:stCondLst>
                                        </p:cTn>
                                        <p:tgtEl>
                                          <p:spTgt spid="14"/>
                                        </p:tgtEl>
                                        <p:attrNameLst>
                                          <p:attrName>style.visibility</p:attrName>
                                        </p:attrNameLst>
                                      </p:cBhvr>
                                      <p:to>
                                        <p:strVal val="hidden"/>
                                      </p:to>
                                    </p:set>
                                  </p:subTnLst>
                                </p:cTn>
                              </p:par>
                            </p:childTnLst>
                          </p:cTn>
                        </p:par>
                        <p:par>
                          <p:cTn id="25" fill="hold">
                            <p:stCondLst>
                              <p:cond delay="7000"/>
                            </p:stCondLst>
                            <p:childTnLst>
                              <p:par>
                                <p:cTn id="26" presetID="35" presetClass="emph" presetSubtype="0" repeatCount="2000" fill="hold" grpId="0" nodeType="afterEffect">
                                  <p:stCondLst>
                                    <p:cond delay="0"/>
                                  </p:stCondLst>
                                  <p:childTnLst>
                                    <p:anim calcmode="discrete" valueType="str">
                                      <p:cBhvr>
                                        <p:cTn id="27" dur="500" fill="hold"/>
                                        <p:tgtEl>
                                          <p:spTgt spid="1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26"/>
                                            </p:cond>
                                          </p:stCondLst>
                                        </p:cTn>
                                        <p:tgtEl>
                                          <p:spTgt spid="15"/>
                                        </p:tgtEl>
                                        <p:attrNameLst>
                                          <p:attrName>style.visibility</p:attrName>
                                        </p:attrNameLst>
                                      </p:cBhvr>
                                      <p:to>
                                        <p:strVal val="hidden"/>
                                      </p:to>
                                    </p:set>
                                  </p:subTnLst>
                                </p:cTn>
                              </p:par>
                            </p:childTnLst>
                          </p:cTn>
                        </p:par>
                        <p:par>
                          <p:cTn id="28" fill="hold">
                            <p:stCondLst>
                              <p:cond delay="8000"/>
                            </p:stCondLst>
                            <p:childTnLst>
                              <p:par>
                                <p:cTn id="29" presetID="35" presetClass="emph" presetSubtype="0" repeatCount="2000" fill="hold" grpId="0" nodeType="afterEffect">
                                  <p:stCondLst>
                                    <p:cond delay="0"/>
                                  </p:stCondLst>
                                  <p:childTnLst>
                                    <p:anim calcmode="discrete" valueType="str">
                                      <p:cBhvr>
                                        <p:cTn id="30" dur="500" fill="hold"/>
                                        <p:tgtEl>
                                          <p:spTgt spid="1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29"/>
                                            </p:cond>
                                          </p:stCondLst>
                                        </p:cTn>
                                        <p:tgtEl>
                                          <p:spTgt spid="16"/>
                                        </p:tgtEl>
                                        <p:attrNameLst>
                                          <p:attrName>style.visibility</p:attrName>
                                        </p:attrNameLst>
                                      </p:cBhvr>
                                      <p:to>
                                        <p:strVal val="hidden"/>
                                      </p:to>
                                    </p:set>
                                  </p:subTnLst>
                                </p:cTn>
                              </p:par>
                            </p:childTnLst>
                          </p:cTn>
                        </p:par>
                        <p:par>
                          <p:cTn id="31" fill="hold">
                            <p:stCondLst>
                              <p:cond delay="9000"/>
                            </p:stCondLst>
                            <p:childTnLst>
                              <p:par>
                                <p:cTn id="32" presetID="35" presetClass="emph" presetSubtype="0" repeatCount="2000" fill="hold" grpId="0" nodeType="afterEffect">
                                  <p:stCondLst>
                                    <p:cond delay="0"/>
                                  </p:stCondLst>
                                  <p:childTnLst>
                                    <p:anim calcmode="discrete" valueType="str">
                                      <p:cBhvr>
                                        <p:cTn id="33" dur="500" fill="hold"/>
                                        <p:tgtEl>
                                          <p:spTgt spid="1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32"/>
                                            </p:cond>
                                          </p:stCondLst>
                                        </p:cTn>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0B7711D-5CA7-40FA-BDDA-9A1BB39AC9E5}"/>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smtClean="0">
                <a:latin typeface="Proxima Nova Regular"/>
              </a:rPr>
              <a:t>(</a:t>
            </a:r>
            <a:r>
              <a:rPr lang="en-US" b="1" dirty="0" smtClean="0">
                <a:solidFill>
                  <a:srgbClr val="FFFF00"/>
                </a:solidFill>
                <a:latin typeface="Proxima Nova Regular"/>
              </a:rPr>
              <a:t>EPF NOMINATION</a:t>
            </a:r>
            <a:r>
              <a:rPr lang="en-US" b="1" dirty="0" smtClean="0">
                <a:latin typeface="Proxima Nova Regular"/>
              </a:rPr>
              <a:t>)</a:t>
            </a:r>
            <a:endParaRPr lang="en-US" dirty="0">
              <a:latin typeface="Britannic Bold" panose="020B0903060703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764" r="2500" b="55802"/>
          <a:stretch/>
        </p:blipFill>
        <p:spPr>
          <a:xfrm>
            <a:off x="198967" y="2108202"/>
            <a:ext cx="11794067" cy="3031067"/>
          </a:xfrm>
          <a:prstGeom prst="rect">
            <a:avLst/>
          </a:prstGeom>
        </p:spPr>
      </p:pic>
      <p:sp>
        <p:nvSpPr>
          <p:cNvPr id="6" name="TextBox 5">
            <a:extLst>
              <a:ext uri="{FF2B5EF4-FFF2-40B4-BE49-F238E27FC236}">
                <a16:creationId xmlns="" xmlns:a16="http://schemas.microsoft.com/office/drawing/2014/main" id="{006E8F6D-6851-4B2B-A4EE-33DBFD7A53BD}"/>
              </a:ext>
            </a:extLst>
          </p:cNvPr>
          <p:cNvSpPr txBox="1"/>
          <p:nvPr/>
        </p:nvSpPr>
        <p:spPr>
          <a:xfrm>
            <a:off x="447835" y="5300821"/>
            <a:ext cx="11545199" cy="9233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smtClean="0"/>
              <a:t>Fill up the necessary details of the nominee against </a:t>
            </a:r>
            <a:r>
              <a:rPr lang="en-US" b="1" dirty="0" smtClean="0">
                <a:solidFill>
                  <a:srgbClr val="C00000"/>
                </a:solidFill>
              </a:rPr>
              <a:t>Provident Fund Scheme nomination</a:t>
            </a:r>
            <a:r>
              <a:rPr lang="en-US" b="1" dirty="0" smtClean="0"/>
              <a:t>. </a:t>
            </a:r>
          </a:p>
          <a:p>
            <a:pPr marL="285750" indent="-285750">
              <a:lnSpc>
                <a:spcPct val="150000"/>
              </a:lnSpc>
              <a:buFont typeface="Arial" panose="020B0604020202020204" pitchFamily="34" charset="0"/>
              <a:buChar char="•"/>
            </a:pPr>
            <a:r>
              <a:rPr lang="en-US" b="1" dirty="0" smtClean="0"/>
              <a:t>Then </a:t>
            </a:r>
            <a:r>
              <a:rPr lang="en-US" b="1" dirty="0" smtClean="0">
                <a:solidFill>
                  <a:srgbClr val="C00000"/>
                </a:solidFill>
              </a:rPr>
              <a:t>SAVE EPF Nomination.</a:t>
            </a:r>
            <a:endParaRPr lang="en-US" b="1" dirty="0">
              <a:solidFill>
                <a:srgbClr val="C00000"/>
              </a:solidFill>
            </a:endParaRPr>
          </a:p>
        </p:txBody>
      </p:sp>
      <p:pic>
        <p:nvPicPr>
          <p:cNvPr id="7"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761423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0B7711D-5CA7-40FA-BDDA-9A1BB39AC9E5}"/>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smtClean="0">
                <a:latin typeface="Proxima Nova Regular"/>
              </a:rPr>
              <a:t>(</a:t>
            </a:r>
            <a:r>
              <a:rPr lang="en-US" b="1" dirty="0" smtClean="0">
                <a:solidFill>
                  <a:srgbClr val="FFFF00"/>
                </a:solidFill>
                <a:latin typeface="Proxima Nova Regular"/>
              </a:rPr>
              <a:t>EPs NOMINATION</a:t>
            </a:r>
            <a:r>
              <a:rPr lang="en-US" b="1" dirty="0" smtClean="0">
                <a:latin typeface="Proxima Nova Regular"/>
              </a:rPr>
              <a:t>)</a:t>
            </a:r>
            <a:endParaRPr lang="en-US" dirty="0">
              <a:latin typeface="Britannic Bold" panose="020B0903060703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t="23579" b="10001"/>
          <a:stretch/>
        </p:blipFill>
        <p:spPr>
          <a:xfrm>
            <a:off x="1041400" y="1601753"/>
            <a:ext cx="10261600" cy="3833849"/>
          </a:xfrm>
          <a:prstGeom prst="rect">
            <a:avLst/>
          </a:prstGeom>
        </p:spPr>
      </p:pic>
      <p:sp>
        <p:nvSpPr>
          <p:cNvPr id="6" name="TextBox 5">
            <a:extLst>
              <a:ext uri="{FF2B5EF4-FFF2-40B4-BE49-F238E27FC236}">
                <a16:creationId xmlns="" xmlns:a16="http://schemas.microsoft.com/office/drawing/2014/main" id="{006E8F6D-6851-4B2B-A4EE-33DBFD7A53BD}"/>
              </a:ext>
            </a:extLst>
          </p:cNvPr>
          <p:cNvSpPr txBox="1"/>
          <p:nvPr/>
        </p:nvSpPr>
        <p:spPr>
          <a:xfrm>
            <a:off x="447835" y="5300821"/>
            <a:ext cx="11545199" cy="133882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smtClean="0"/>
              <a:t>Fill up the necessary details of the nominee against </a:t>
            </a:r>
            <a:r>
              <a:rPr lang="en-US" b="1" dirty="0" smtClean="0">
                <a:solidFill>
                  <a:srgbClr val="C00000"/>
                </a:solidFill>
              </a:rPr>
              <a:t>Pension Fund Scheme nomination</a:t>
            </a:r>
            <a:r>
              <a:rPr lang="en-US" b="1" dirty="0"/>
              <a:t> </a:t>
            </a:r>
            <a:r>
              <a:rPr lang="en-US" b="1" dirty="0" smtClean="0"/>
              <a:t>just like which is done in the case of EPF nomination.</a:t>
            </a:r>
          </a:p>
          <a:p>
            <a:pPr marL="285750" indent="-285750">
              <a:lnSpc>
                <a:spcPct val="150000"/>
              </a:lnSpc>
              <a:buFont typeface="Arial" panose="020B0604020202020204" pitchFamily="34" charset="0"/>
              <a:buChar char="•"/>
            </a:pPr>
            <a:r>
              <a:rPr lang="en-US" b="1" dirty="0" smtClean="0"/>
              <a:t>Then </a:t>
            </a:r>
            <a:r>
              <a:rPr lang="en-US" b="1" dirty="0" smtClean="0">
                <a:solidFill>
                  <a:srgbClr val="C00000"/>
                </a:solidFill>
              </a:rPr>
              <a:t>SAVE EPF Nomination.</a:t>
            </a:r>
            <a:endParaRPr lang="en-US" b="1" dirty="0">
              <a:solidFill>
                <a:srgbClr val="C00000"/>
              </a:solidFill>
            </a:endParaRPr>
          </a:p>
        </p:txBody>
      </p:sp>
      <p:pic>
        <p:nvPicPr>
          <p:cNvPr id="7"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1362730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B3F09CA-0074-4392-8AED-2987D55CF661}"/>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e-signing</a:t>
            </a:r>
            <a:r>
              <a:rPr lang="en-US" b="1" dirty="0">
                <a:latin typeface="Proxima Nova Regular"/>
              </a:rPr>
              <a:t>)</a:t>
            </a:r>
            <a:endParaRPr lang="en-US" dirty="0">
              <a:latin typeface="Britannic Bold" panose="020B0903060703020204" pitchFamily="34" charset="0"/>
            </a:endParaRPr>
          </a:p>
        </p:txBody>
      </p:sp>
      <p:pic>
        <p:nvPicPr>
          <p:cNvPr id="3" name="Picture 2">
            <a:extLst>
              <a:ext uri="{FF2B5EF4-FFF2-40B4-BE49-F238E27FC236}">
                <a16:creationId xmlns="" xmlns:a16="http://schemas.microsoft.com/office/drawing/2014/main" id="{99390212-CEBB-45D9-A276-D4E676510DC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008" r="6041"/>
          <a:stretch/>
        </p:blipFill>
        <p:spPr>
          <a:xfrm>
            <a:off x="0" y="1888187"/>
            <a:ext cx="12192000" cy="3929175"/>
          </a:xfrm>
          <a:prstGeom prst="rect">
            <a:avLst/>
          </a:prstGeom>
        </p:spPr>
      </p:pic>
      <p:sp>
        <p:nvSpPr>
          <p:cNvPr id="8" name="Rectangle: Rounded Corners 7">
            <a:extLst>
              <a:ext uri="{FF2B5EF4-FFF2-40B4-BE49-F238E27FC236}">
                <a16:creationId xmlns="" xmlns:a16="http://schemas.microsoft.com/office/drawing/2014/main" id="{2780505D-5486-4262-B4CC-3B58AC60FA5E}"/>
              </a:ext>
            </a:extLst>
          </p:cNvPr>
          <p:cNvSpPr/>
          <p:nvPr/>
        </p:nvSpPr>
        <p:spPr>
          <a:xfrm>
            <a:off x="8346117" y="4289367"/>
            <a:ext cx="1589239" cy="2595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F8E7A49F-73A2-4F99-94E8-AA215F7F86C8}"/>
              </a:ext>
            </a:extLst>
          </p:cNvPr>
          <p:cNvSpPr txBox="1"/>
          <p:nvPr/>
        </p:nvSpPr>
        <p:spPr>
          <a:xfrm>
            <a:off x="333377" y="5971174"/>
            <a:ext cx="11545199" cy="369332"/>
          </a:xfrm>
          <a:prstGeom prst="rect">
            <a:avLst/>
          </a:prstGeom>
          <a:noFill/>
        </p:spPr>
        <p:txBody>
          <a:bodyPr wrap="square">
            <a:spAutoFit/>
          </a:bodyPr>
          <a:lstStyle/>
          <a:p>
            <a:r>
              <a:rPr lang="en-US" b="1" dirty="0"/>
              <a:t>Now the nomination details are to be approved through e-sign (</a:t>
            </a:r>
            <a:r>
              <a:rPr lang="en-US" b="1" dirty="0">
                <a:solidFill>
                  <a:srgbClr val="C00000"/>
                </a:solidFill>
              </a:rPr>
              <a:t>USING AADHAR</a:t>
            </a:r>
            <a:r>
              <a:rPr lang="en-US" b="1" dirty="0"/>
              <a:t>)</a:t>
            </a:r>
            <a:endParaRPr lang="en-US" dirty="0"/>
          </a:p>
        </p:txBody>
      </p:sp>
      <p:pic>
        <p:nvPicPr>
          <p:cNvPr id="6"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4184177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B3F09CA-0074-4392-8AED-2987D55CF661}"/>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e-signing</a:t>
            </a:r>
            <a:r>
              <a:rPr lang="en-US" b="1" dirty="0">
                <a:latin typeface="Proxima Nova Regular"/>
              </a:rPr>
              <a:t>)</a:t>
            </a:r>
            <a:endParaRPr lang="en-US" dirty="0">
              <a:latin typeface="Britannic Bold" panose="020B0903060703020204" pitchFamily="34" charset="0"/>
            </a:endParaRPr>
          </a:p>
        </p:txBody>
      </p:sp>
      <p:sp>
        <p:nvSpPr>
          <p:cNvPr id="8" name="Rectangle: Rounded Corners 7">
            <a:extLst>
              <a:ext uri="{FF2B5EF4-FFF2-40B4-BE49-F238E27FC236}">
                <a16:creationId xmlns="" xmlns:a16="http://schemas.microsoft.com/office/drawing/2014/main" id="{2780505D-5486-4262-B4CC-3B58AC60FA5E}"/>
              </a:ext>
            </a:extLst>
          </p:cNvPr>
          <p:cNvSpPr/>
          <p:nvPr/>
        </p:nvSpPr>
        <p:spPr>
          <a:xfrm>
            <a:off x="8346117" y="4289367"/>
            <a:ext cx="1589239" cy="2595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F8E7A49F-73A2-4F99-94E8-AA215F7F86C8}"/>
              </a:ext>
            </a:extLst>
          </p:cNvPr>
          <p:cNvSpPr txBox="1"/>
          <p:nvPr/>
        </p:nvSpPr>
        <p:spPr>
          <a:xfrm>
            <a:off x="333377" y="5971175"/>
            <a:ext cx="11545199" cy="646331"/>
          </a:xfrm>
          <a:prstGeom prst="rect">
            <a:avLst/>
          </a:prstGeom>
          <a:noFill/>
        </p:spPr>
        <p:txBody>
          <a:bodyPr wrap="square">
            <a:spAutoFit/>
          </a:bodyPr>
          <a:lstStyle/>
          <a:p>
            <a:r>
              <a:rPr lang="en-US" b="1" dirty="0"/>
              <a:t>On clicking “</a:t>
            </a:r>
            <a:r>
              <a:rPr lang="en-US" b="1" dirty="0">
                <a:solidFill>
                  <a:srgbClr val="C00000"/>
                </a:solidFill>
              </a:rPr>
              <a:t>e-sign</a:t>
            </a:r>
            <a:r>
              <a:rPr lang="en-US" b="1" dirty="0"/>
              <a:t>”, a page will be opened for “</a:t>
            </a:r>
            <a:r>
              <a:rPr lang="en-US" b="1" dirty="0">
                <a:solidFill>
                  <a:srgbClr val="C00000"/>
                </a:solidFill>
              </a:rPr>
              <a:t>Aadhar Based e-Authentication</a:t>
            </a:r>
            <a:r>
              <a:rPr lang="en-US" b="1" dirty="0"/>
              <a:t>”, through which it needs to insert the </a:t>
            </a:r>
            <a:r>
              <a:rPr lang="en-US" b="1" dirty="0">
                <a:solidFill>
                  <a:srgbClr val="C00000"/>
                </a:solidFill>
              </a:rPr>
              <a:t>VIRTUAL ID. </a:t>
            </a:r>
            <a:r>
              <a:rPr lang="en-US" b="1" dirty="0"/>
              <a:t>This can be generated by the following procedure ………</a:t>
            </a:r>
            <a:endParaRPr lang="en-US" dirty="0"/>
          </a:p>
        </p:txBody>
      </p:sp>
      <p:pic>
        <p:nvPicPr>
          <p:cNvPr id="6" name="Picture 5">
            <a:extLst>
              <a:ext uri="{FF2B5EF4-FFF2-40B4-BE49-F238E27FC236}">
                <a16:creationId xmlns="" xmlns:a16="http://schemas.microsoft.com/office/drawing/2014/main" id="{67600FE2-E8B0-4B4D-926E-401B4235092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5698" y="1584791"/>
            <a:ext cx="7209753" cy="4491740"/>
          </a:xfrm>
          <a:prstGeom prst="rect">
            <a:avLst/>
          </a:prstGeom>
        </p:spPr>
      </p:pic>
      <p:sp>
        <p:nvSpPr>
          <p:cNvPr id="2" name="Rectangle 1">
            <a:extLst>
              <a:ext uri="{FF2B5EF4-FFF2-40B4-BE49-F238E27FC236}">
                <a16:creationId xmlns="" xmlns:a16="http://schemas.microsoft.com/office/drawing/2014/main" id="{69AA5C0F-BF6B-473D-B807-9DCCB8A806AB}"/>
              </a:ext>
            </a:extLst>
          </p:cNvPr>
          <p:cNvSpPr/>
          <p:nvPr/>
        </p:nvSpPr>
        <p:spPr>
          <a:xfrm>
            <a:off x="4865298" y="3338423"/>
            <a:ext cx="1230703" cy="189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226226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E NOMINATION AND ZERO ERROR</a:t>
            </a:r>
            <a:endParaRPr lang="en-US" dirty="0"/>
          </a:p>
        </p:txBody>
      </p:sp>
      <p:sp>
        <p:nvSpPr>
          <p:cNvPr id="3" name="Content Placeholder 2"/>
          <p:cNvSpPr>
            <a:spLocks noGrp="1"/>
          </p:cNvSpPr>
          <p:nvPr>
            <p:ph idx="1"/>
          </p:nvPr>
        </p:nvSpPr>
        <p:spPr/>
        <p:txBody>
          <a:bodyPr>
            <a:noAutofit/>
          </a:bodyPr>
          <a:lstStyle/>
          <a:p>
            <a:r>
              <a:rPr lang="en-US" sz="2000" dirty="0" smtClean="0">
                <a:latin typeface="Arial Unicode MS" pitchFamily="34" charset="-128"/>
                <a:ea typeface="Arial Unicode MS" pitchFamily="34" charset="-128"/>
                <a:cs typeface="Arial Unicode MS" pitchFamily="34" charset="-128"/>
              </a:rPr>
              <a:t>Take one page and write down the following details :_</a:t>
            </a:r>
          </a:p>
          <a:p>
            <a:r>
              <a:rPr lang="en-US" sz="2000" dirty="0" smtClean="0">
                <a:latin typeface="Arial Unicode MS" pitchFamily="34" charset="-128"/>
                <a:ea typeface="Arial Unicode MS" pitchFamily="34" charset="-128"/>
                <a:cs typeface="Arial Unicode MS" pitchFamily="34" charset="-128"/>
              </a:rPr>
              <a:t>1.	Name, present address, permanent address, bank details (available now), photo from camera having ear should be seen.(Size from </a:t>
            </a:r>
            <a:r>
              <a:rPr lang="en-US" sz="2000" dirty="0" err="1" smtClean="0">
                <a:latin typeface="Arial Unicode MS" pitchFamily="34" charset="-128"/>
                <a:ea typeface="Arial Unicode MS" pitchFamily="34" charset="-128"/>
                <a:cs typeface="Arial Unicode MS" pitchFamily="34" charset="-128"/>
              </a:rPr>
              <a:t>Galary</a:t>
            </a:r>
            <a:r>
              <a:rPr lang="en-US" sz="2000" dirty="0" smtClean="0">
                <a:latin typeface="Arial Unicode MS" pitchFamily="34" charset="-128"/>
                <a:ea typeface="Arial Unicode MS" pitchFamily="34" charset="-128"/>
                <a:cs typeface="Arial Unicode MS" pitchFamily="34" charset="-128"/>
              </a:rPr>
              <a:t> should be </a:t>
            </a:r>
            <a:r>
              <a:rPr lang="en-US" sz="2000" dirty="0" err="1" smtClean="0">
                <a:latin typeface="Arial Unicode MS" pitchFamily="34" charset="-128"/>
                <a:ea typeface="Arial Unicode MS" pitchFamily="34" charset="-128"/>
                <a:cs typeface="Arial Unicode MS" pitchFamily="34" charset="-128"/>
              </a:rPr>
              <a:t>minimise</a:t>
            </a:r>
            <a:r>
              <a:rPr lang="en-US" sz="2000" dirty="0" smtClean="0">
                <a:latin typeface="Arial Unicode MS" pitchFamily="34" charset="-128"/>
                <a:ea typeface="Arial Unicode MS" pitchFamily="34" charset="-128"/>
                <a:cs typeface="Arial Unicode MS" pitchFamily="34" charset="-128"/>
              </a:rPr>
              <a:t> less than 100 kb in </a:t>
            </a:r>
            <a:r>
              <a:rPr lang="en-US" sz="2000" dirty="0" err="1" smtClean="0">
                <a:latin typeface="Arial Unicode MS" pitchFamily="34" charset="-128"/>
                <a:ea typeface="Arial Unicode MS" pitchFamily="34" charset="-128"/>
                <a:cs typeface="Arial Unicode MS" pitchFamily="34" charset="-128"/>
              </a:rPr>
              <a:t>jepg</a:t>
            </a:r>
            <a:r>
              <a:rPr lang="en-US" sz="2000" dirty="0" smtClean="0">
                <a:latin typeface="Arial Unicode MS" pitchFamily="34" charset="-128"/>
                <a:ea typeface="Arial Unicode MS" pitchFamily="34" charset="-128"/>
                <a:cs typeface="Arial Unicode MS" pitchFamily="34" charset="-128"/>
              </a:rPr>
              <a:t> or jpg format of all nominees.(Size 3.5 cm x 4.5 cm)</a:t>
            </a:r>
          </a:p>
          <a:p>
            <a:r>
              <a:rPr lang="en-US" sz="2000" dirty="0" smtClean="0">
                <a:latin typeface="Arial Unicode MS" pitchFamily="34" charset="-128"/>
                <a:ea typeface="Arial Unicode MS" pitchFamily="34" charset="-128"/>
                <a:cs typeface="Arial Unicode MS" pitchFamily="34" charset="-128"/>
              </a:rPr>
              <a:t>2.     If </a:t>
            </a:r>
            <a:r>
              <a:rPr lang="en-US" sz="2000" dirty="0" err="1" smtClean="0">
                <a:latin typeface="Arial Unicode MS" pitchFamily="34" charset="-128"/>
                <a:ea typeface="Arial Unicode MS" pitchFamily="34" charset="-128"/>
                <a:cs typeface="Arial Unicode MS" pitchFamily="34" charset="-128"/>
              </a:rPr>
              <a:t>Aadhar</a:t>
            </a:r>
            <a:r>
              <a:rPr lang="en-US" sz="2000" dirty="0" smtClean="0">
                <a:latin typeface="Arial Unicode MS" pitchFamily="34" charset="-128"/>
                <a:ea typeface="Arial Unicode MS" pitchFamily="34" charset="-128"/>
                <a:cs typeface="Arial Unicode MS" pitchFamily="34" charset="-128"/>
              </a:rPr>
              <a:t> and bank details of nominee in category of  son and daughter or case may be not available then DO QUICK NOMINATION of HUSBAND, WIFE, FATHER, MOTHER as per classification immediately giving percentage of share accordingly.  After receipt of details of Nominees {son or daughter or other nominee as per classification) please update nominee again as per your time.  Firstly QUICK NOMINATION should be done then time is their to update nominee in few days of son or daughter or other nominees as per classification.  This will curtail your time and Quick E-nomination can be done immediately.</a:t>
            </a:r>
          </a:p>
          <a:p>
            <a:r>
              <a:rPr lang="en-US" sz="2000" dirty="0" smtClean="0">
                <a:latin typeface="Arial Unicode MS" pitchFamily="34" charset="-128"/>
                <a:ea typeface="Arial Unicode MS" pitchFamily="34" charset="-128"/>
                <a:cs typeface="Arial Unicode MS" pitchFamily="34" charset="-128"/>
              </a:rPr>
              <a:t>3.     To avoid Error :-  Having family choose correct details, for bachelor  having father and mother – choose {having family – YES}  if spinster category – Having family choose –{ NO }then proceed for E-Nomination  having all above details.</a:t>
            </a: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61614AE-CAC2-4BD7-8159-942AC22EDDA0}"/>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virtual id generator</a:t>
            </a:r>
            <a:r>
              <a:rPr lang="en-US" b="1" dirty="0">
                <a:latin typeface="Proxima Nova Regular"/>
              </a:rPr>
              <a:t>)</a:t>
            </a:r>
            <a:endParaRPr lang="en-US" dirty="0">
              <a:latin typeface="Britannic Bold" panose="020B0903060703020204" pitchFamily="34" charset="0"/>
            </a:endParaRPr>
          </a:p>
        </p:txBody>
      </p:sp>
      <p:pic>
        <p:nvPicPr>
          <p:cNvPr id="11" name="Picture 10">
            <a:extLst>
              <a:ext uri="{FF2B5EF4-FFF2-40B4-BE49-F238E27FC236}">
                <a16:creationId xmlns="" xmlns:a16="http://schemas.microsoft.com/office/drawing/2014/main" id="{27A60DF9-43D9-4387-A5F1-33DB9920FB7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5701" r="800" b="19029"/>
          <a:stretch/>
        </p:blipFill>
        <p:spPr>
          <a:xfrm>
            <a:off x="2" y="1533525"/>
            <a:ext cx="12094535" cy="4476213"/>
          </a:xfrm>
          <a:prstGeom prst="rect">
            <a:avLst/>
          </a:prstGeom>
        </p:spPr>
      </p:pic>
      <p:sp>
        <p:nvSpPr>
          <p:cNvPr id="12" name="Rectangle: Rounded Corners 11">
            <a:extLst>
              <a:ext uri="{FF2B5EF4-FFF2-40B4-BE49-F238E27FC236}">
                <a16:creationId xmlns="" xmlns:a16="http://schemas.microsoft.com/office/drawing/2014/main" id="{AE4379B8-B56F-447D-A7F3-EDAC667CEDE2}"/>
              </a:ext>
            </a:extLst>
          </p:cNvPr>
          <p:cNvSpPr/>
          <p:nvPr/>
        </p:nvSpPr>
        <p:spPr>
          <a:xfrm>
            <a:off x="5440991" y="4362618"/>
            <a:ext cx="1855160" cy="2595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 xmlns:a16="http://schemas.microsoft.com/office/drawing/2014/main" id="{6D080BD1-3219-4618-A8F8-AEA8BEC692F8}"/>
              </a:ext>
            </a:extLst>
          </p:cNvPr>
          <p:cNvSpPr txBox="1"/>
          <p:nvPr/>
        </p:nvSpPr>
        <p:spPr>
          <a:xfrm>
            <a:off x="323402" y="6334201"/>
            <a:ext cx="11545199" cy="369332"/>
          </a:xfrm>
          <a:prstGeom prst="rect">
            <a:avLst/>
          </a:prstGeom>
          <a:noFill/>
        </p:spPr>
        <p:txBody>
          <a:bodyPr wrap="square">
            <a:spAutoFit/>
          </a:bodyPr>
          <a:lstStyle/>
          <a:p>
            <a:pPr algn="ctr"/>
            <a:r>
              <a:rPr lang="en-US" b="1" dirty="0"/>
              <a:t>Pl login to </a:t>
            </a:r>
            <a:r>
              <a:rPr lang="en-US" b="1" dirty="0">
                <a:solidFill>
                  <a:srgbClr val="C00000"/>
                </a:solidFill>
                <a:hlinkClick r:id="rId3">
                  <a:extLst>
                    <a:ext uri="{A12FA001-AC4F-418D-AE19-62706E023703}">
                      <ahyp:hlinkClr xmlns="" xmlns:ahyp="http://schemas.microsoft.com/office/drawing/2018/hyperlinkcolor" val="tx"/>
                    </a:ext>
                  </a:extLst>
                </a:hlinkClick>
              </a:rPr>
              <a:t>www.uidai.gov.in</a:t>
            </a:r>
            <a:r>
              <a:rPr lang="en-US" b="1" dirty="0">
                <a:solidFill>
                  <a:srgbClr val="C00000"/>
                </a:solidFill>
              </a:rPr>
              <a:t> </a:t>
            </a:r>
            <a:r>
              <a:rPr lang="en-US" b="1" dirty="0"/>
              <a:t>site for creation of  “</a:t>
            </a:r>
            <a:r>
              <a:rPr lang="en-US" b="1" dirty="0">
                <a:solidFill>
                  <a:srgbClr val="C00000"/>
                </a:solidFill>
              </a:rPr>
              <a:t>VIRTUAL ID</a:t>
            </a:r>
            <a:r>
              <a:rPr lang="en-US" b="1" dirty="0"/>
              <a:t>”</a:t>
            </a:r>
            <a:endParaRPr lang="en-US" dirty="0"/>
          </a:p>
        </p:txBody>
      </p:sp>
      <p:pic>
        <p:nvPicPr>
          <p:cNvPr id="6" name="Picture 2" descr="C:\Users\Epfo\Desktop\logo-black.png"/>
          <p:cNvPicPr>
            <a:picLocks noChangeAspect="1" noChangeArrowheads="1"/>
          </p:cNvPicPr>
          <p:nvPr/>
        </p:nvPicPr>
        <p:blipFill>
          <a:blip r:embed="rId4"/>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475711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736FA9A-0B8A-41E8-AFC3-C25779374BEE}"/>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virtual id generator</a:t>
            </a:r>
            <a:r>
              <a:rPr lang="en-US" b="1" dirty="0">
                <a:latin typeface="Proxima Nova Regular"/>
              </a:rPr>
              <a:t>)</a:t>
            </a:r>
            <a:endParaRPr lang="en-US" dirty="0">
              <a:latin typeface="Britannic Bold" panose="020B0903060703020204" pitchFamily="34" charset="0"/>
            </a:endParaRPr>
          </a:p>
        </p:txBody>
      </p:sp>
      <p:pic>
        <p:nvPicPr>
          <p:cNvPr id="3" name="Picture 2">
            <a:extLst>
              <a:ext uri="{FF2B5EF4-FFF2-40B4-BE49-F238E27FC236}">
                <a16:creationId xmlns="" xmlns:a16="http://schemas.microsoft.com/office/drawing/2014/main" id="{B0A43BCC-892E-444F-A8B0-008F717494B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8359" t="14028" r="10312" b="15279"/>
          <a:stretch/>
        </p:blipFill>
        <p:spPr>
          <a:xfrm>
            <a:off x="971550" y="1543052"/>
            <a:ext cx="9915527" cy="4848225"/>
          </a:xfrm>
          <a:prstGeom prst="rect">
            <a:avLst/>
          </a:prstGeom>
        </p:spPr>
      </p:pic>
      <p:sp>
        <p:nvSpPr>
          <p:cNvPr id="8" name="TextBox 7">
            <a:extLst>
              <a:ext uri="{FF2B5EF4-FFF2-40B4-BE49-F238E27FC236}">
                <a16:creationId xmlns="" xmlns:a16="http://schemas.microsoft.com/office/drawing/2014/main" id="{CF6B2C8C-D842-45A1-A125-C66610DA6284}"/>
              </a:ext>
            </a:extLst>
          </p:cNvPr>
          <p:cNvSpPr txBox="1"/>
          <p:nvPr/>
        </p:nvSpPr>
        <p:spPr>
          <a:xfrm>
            <a:off x="323402" y="6334202"/>
            <a:ext cx="11545199" cy="369332"/>
          </a:xfrm>
          <a:prstGeom prst="rect">
            <a:avLst/>
          </a:prstGeom>
          <a:noFill/>
        </p:spPr>
        <p:txBody>
          <a:bodyPr wrap="square">
            <a:spAutoFit/>
          </a:bodyPr>
          <a:lstStyle/>
          <a:p>
            <a:pPr algn="ctr"/>
            <a:r>
              <a:rPr lang="en-US" b="1" dirty="0"/>
              <a:t>Provide the </a:t>
            </a:r>
            <a:r>
              <a:rPr lang="en-US" b="1" dirty="0">
                <a:solidFill>
                  <a:srgbClr val="C00000"/>
                </a:solidFill>
              </a:rPr>
              <a:t>Aadhar number </a:t>
            </a:r>
            <a:r>
              <a:rPr lang="en-US" b="1" dirty="0"/>
              <a:t>followed by Captcha, OTP will be sent to registered mobile no. </a:t>
            </a:r>
            <a:endParaRPr lang="en-US" dirty="0"/>
          </a:p>
        </p:txBody>
      </p:sp>
      <p:pic>
        <p:nvPicPr>
          <p:cNvPr id="5"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524272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736FA9A-0B8A-41E8-AFC3-C25779374BEE}"/>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virtual id generator</a:t>
            </a:r>
            <a:r>
              <a:rPr lang="en-US" b="1" dirty="0">
                <a:latin typeface="Proxima Nova Regular"/>
              </a:rPr>
              <a:t>)</a:t>
            </a:r>
            <a:endParaRPr lang="en-US" dirty="0">
              <a:latin typeface="Britannic Bold" panose="020B0903060703020204" pitchFamily="34" charset="0"/>
            </a:endParaRPr>
          </a:p>
        </p:txBody>
      </p:sp>
      <p:sp>
        <p:nvSpPr>
          <p:cNvPr id="8" name="TextBox 7">
            <a:extLst>
              <a:ext uri="{FF2B5EF4-FFF2-40B4-BE49-F238E27FC236}">
                <a16:creationId xmlns="" xmlns:a16="http://schemas.microsoft.com/office/drawing/2014/main" id="{CF6B2C8C-D842-45A1-A125-C66610DA6284}"/>
              </a:ext>
            </a:extLst>
          </p:cNvPr>
          <p:cNvSpPr txBox="1"/>
          <p:nvPr/>
        </p:nvSpPr>
        <p:spPr>
          <a:xfrm>
            <a:off x="323402" y="6334201"/>
            <a:ext cx="11545199" cy="369332"/>
          </a:xfrm>
          <a:prstGeom prst="rect">
            <a:avLst/>
          </a:prstGeom>
          <a:noFill/>
        </p:spPr>
        <p:txBody>
          <a:bodyPr wrap="square">
            <a:spAutoFit/>
          </a:bodyPr>
          <a:lstStyle/>
          <a:p>
            <a:pPr algn="ctr"/>
            <a:r>
              <a:rPr lang="en-US" b="1" dirty="0"/>
              <a:t>On entering OTP,  </a:t>
            </a:r>
            <a:r>
              <a:rPr lang="en-US" b="1" dirty="0">
                <a:solidFill>
                  <a:srgbClr val="C00000"/>
                </a:solidFill>
              </a:rPr>
              <a:t>16 digit Virtual ID </a:t>
            </a:r>
            <a:r>
              <a:rPr lang="en-US" b="1" dirty="0"/>
              <a:t>will be sent to Aadhar registered mobile number</a:t>
            </a:r>
            <a:endParaRPr lang="en-US" dirty="0"/>
          </a:p>
        </p:txBody>
      </p:sp>
      <p:pic>
        <p:nvPicPr>
          <p:cNvPr id="7" name="Picture 6">
            <a:extLst>
              <a:ext uri="{FF2B5EF4-FFF2-40B4-BE49-F238E27FC236}">
                <a16:creationId xmlns="" xmlns:a16="http://schemas.microsoft.com/office/drawing/2014/main" id="{0ADBE073-C0DC-4169-B0AE-83262C76113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2126" y="1538842"/>
            <a:ext cx="8467725" cy="4747735"/>
          </a:xfrm>
          <a:prstGeom prst="rect">
            <a:avLst/>
          </a:prstGeom>
        </p:spPr>
      </p:pic>
      <p:pic>
        <p:nvPicPr>
          <p:cNvPr id="5"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4125274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86C5C9C-9468-4414-85BF-D1FF4349F76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2969"/>
          <a:stretch/>
        </p:blipFill>
        <p:spPr>
          <a:xfrm>
            <a:off x="266701" y="2062278"/>
            <a:ext cx="11830051" cy="3666894"/>
          </a:xfrm>
          <a:prstGeom prst="rect">
            <a:avLst/>
          </a:prstGeom>
        </p:spPr>
      </p:pic>
      <p:sp>
        <p:nvSpPr>
          <p:cNvPr id="7" name="TextBox 6">
            <a:extLst>
              <a:ext uri="{FF2B5EF4-FFF2-40B4-BE49-F238E27FC236}">
                <a16:creationId xmlns="" xmlns:a16="http://schemas.microsoft.com/office/drawing/2014/main" id="{7E49B13F-AAC6-41DB-A092-229A6D3A1CA1}"/>
              </a:ext>
            </a:extLst>
          </p:cNvPr>
          <p:cNvSpPr txBox="1"/>
          <p:nvPr/>
        </p:nvSpPr>
        <p:spPr>
          <a:xfrm>
            <a:off x="428624" y="6076531"/>
            <a:ext cx="11544301" cy="369332"/>
          </a:xfrm>
          <a:prstGeom prst="rect">
            <a:avLst/>
          </a:prstGeom>
          <a:noFill/>
        </p:spPr>
        <p:txBody>
          <a:bodyPr wrap="square">
            <a:spAutoFit/>
          </a:bodyPr>
          <a:lstStyle/>
          <a:p>
            <a:pPr algn="ctr"/>
            <a:r>
              <a:rPr lang="en-US" b="1" dirty="0"/>
              <a:t>The </a:t>
            </a:r>
            <a:r>
              <a:rPr lang="en-US" b="1" dirty="0">
                <a:solidFill>
                  <a:srgbClr val="C00000"/>
                </a:solidFill>
              </a:rPr>
              <a:t>PDF copy </a:t>
            </a:r>
            <a:r>
              <a:rPr lang="en-US" b="1" dirty="0"/>
              <a:t>of the nomination can be viewed by clicking on </a:t>
            </a:r>
            <a:r>
              <a:rPr lang="en-US" b="1" dirty="0">
                <a:solidFill>
                  <a:srgbClr val="C00000"/>
                </a:solidFill>
              </a:rPr>
              <a:t>VIEW</a:t>
            </a:r>
            <a:r>
              <a:rPr lang="en-US" b="1" dirty="0"/>
              <a:t> button</a:t>
            </a:r>
          </a:p>
        </p:txBody>
      </p:sp>
      <p:sp>
        <p:nvSpPr>
          <p:cNvPr id="8" name="Rectangle: Rounded Corners 7">
            <a:extLst>
              <a:ext uri="{FF2B5EF4-FFF2-40B4-BE49-F238E27FC236}">
                <a16:creationId xmlns="" xmlns:a16="http://schemas.microsoft.com/office/drawing/2014/main" id="{D461CCB6-ED27-4621-9D4F-6617B82A8F85}"/>
              </a:ext>
            </a:extLst>
          </p:cNvPr>
          <p:cNvSpPr/>
          <p:nvPr/>
        </p:nvSpPr>
        <p:spPr>
          <a:xfrm>
            <a:off x="9012866" y="4641792"/>
            <a:ext cx="1589239" cy="2595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2880F8BC-5BCB-46AE-9E19-6578D06C5073}"/>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pdf view</a:t>
            </a:r>
            <a:r>
              <a:rPr lang="en-US" b="1" dirty="0">
                <a:latin typeface="Proxima Nova Regular"/>
              </a:rPr>
              <a:t>)</a:t>
            </a:r>
            <a:endParaRPr lang="en-US" dirty="0">
              <a:latin typeface="Britannic Bold" panose="020B0903060703020204" pitchFamily="34" charset="0"/>
            </a:endParaRPr>
          </a:p>
        </p:txBody>
      </p:sp>
      <p:pic>
        <p:nvPicPr>
          <p:cNvPr id="6"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604121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880F8BC-5BCB-46AE-9E19-6578D06C5073}"/>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pdf view</a:t>
            </a:r>
            <a:r>
              <a:rPr lang="en-US" b="1" dirty="0">
                <a:latin typeface="Proxima Nova Regular"/>
              </a:rPr>
              <a:t>)</a:t>
            </a:r>
            <a:endParaRPr lang="en-US" dirty="0">
              <a:latin typeface="Britannic Bold" panose="020B0903060703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73909" y="1525071"/>
            <a:ext cx="7378091" cy="5341396"/>
          </a:xfrm>
          <a:prstGeom prst="rect">
            <a:avLst/>
          </a:prstGeom>
        </p:spPr>
      </p:pic>
      <p:pic>
        <p:nvPicPr>
          <p:cNvPr id="5"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4173440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PROCEDURE</a:t>
            </a:r>
            <a:endParaRPr lang="en-US" dirty="0"/>
          </a:p>
        </p:txBody>
      </p:sp>
      <p:sp>
        <p:nvSpPr>
          <p:cNvPr id="7" name="Content Placeholder 6"/>
          <p:cNvSpPr>
            <a:spLocks noGrp="1"/>
          </p:cNvSpPr>
          <p:nvPr>
            <p:ph idx="1"/>
          </p:nvPr>
        </p:nvSpPr>
        <p:spPr/>
        <p:txBody>
          <a:bodyPr/>
          <a:lstStyle/>
          <a:p>
            <a:endParaRPr lang="en-US"/>
          </a:p>
        </p:txBody>
      </p:sp>
      <p:sp>
        <p:nvSpPr>
          <p:cNvPr id="4" name="Rectangle 3"/>
          <p:cNvSpPr/>
          <p:nvPr/>
        </p:nvSpPr>
        <p:spPr>
          <a:xfrm>
            <a:off x="771181" y="1674565"/>
            <a:ext cx="10961783" cy="424731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n-US" b="1" dirty="0" smtClean="0"/>
              <a:t>Member’s mobile number should be linked with his </a:t>
            </a:r>
            <a:r>
              <a:rPr lang="en-US" b="1" dirty="0" err="1" smtClean="0"/>
              <a:t>Aadhar</a:t>
            </a:r>
            <a:endParaRPr lang="en-US" b="1" dirty="0" smtClean="0"/>
          </a:p>
          <a:p>
            <a:pPr lvl="0"/>
            <a:r>
              <a:rPr lang="en-US" b="1" dirty="0" smtClean="0"/>
              <a:t>Log on to EPFO’s website, unifiedportal.mem.epfindia.gov.in and Enter your UAN (Universal Account Number) and password to login</a:t>
            </a:r>
          </a:p>
          <a:p>
            <a:pPr lvl="0"/>
            <a:r>
              <a:rPr lang="en-US" b="1" dirty="0" smtClean="0"/>
              <a:t>Click on “View” tab and then click on “Profile” option to upload your photo (less than 100 kb) in jpg/jpeg format and update the required details including permanent/correct address.</a:t>
            </a:r>
          </a:p>
          <a:p>
            <a:pPr lvl="0"/>
            <a:r>
              <a:rPr lang="en-US" b="1" dirty="0" smtClean="0"/>
              <a:t>Then go to click on “Manage” tab and then click on “E-nomination” option</a:t>
            </a:r>
          </a:p>
          <a:p>
            <a:pPr lvl="0"/>
            <a:r>
              <a:rPr lang="en-US" b="1" dirty="0" smtClean="0"/>
              <a:t>Details like UAN, Name, Date of birth, Gender, Father’s/Husband’s Name, Martial Status, Permanent/current Address, Date of joining in EPF and Date of Joining in EPS appear on the screen.  On verification of the said details, click “Proceed” option.</a:t>
            </a:r>
          </a:p>
          <a:p>
            <a:pPr lvl="0"/>
            <a:r>
              <a:rPr lang="en-US" b="1" dirty="0" smtClean="0"/>
              <a:t>Now, click on “yes” to update family declaration, Subscribers can nominate more than one nominee and also distribute the amount in percentage that may stand to his credit in the Fund amongst his/her nominees at his/her own discretion.</a:t>
            </a:r>
          </a:p>
          <a:p>
            <a:pPr lvl="0"/>
            <a:r>
              <a:rPr lang="en-US" b="1" dirty="0" smtClean="0"/>
              <a:t>Go to “add family details” and add the details of people you want to nominate.  You need to enter the </a:t>
            </a:r>
            <a:r>
              <a:rPr lang="en-US" b="1" dirty="0" err="1" smtClean="0"/>
              <a:t>Aadhaar</a:t>
            </a:r>
            <a:r>
              <a:rPr lang="en-US" b="1" dirty="0" smtClean="0"/>
              <a:t> Number, Name &amp; date of birth as per </a:t>
            </a:r>
            <a:r>
              <a:rPr lang="en-US" b="1" dirty="0" err="1" smtClean="0"/>
              <a:t>Aadhaar</a:t>
            </a:r>
            <a:r>
              <a:rPr lang="en-US" b="1" dirty="0" smtClean="0"/>
              <a:t>, Relationship, Address of the nominees at his/her own discretion.</a:t>
            </a:r>
          </a:p>
          <a:p>
            <a:pPr lvl="0"/>
            <a:endParaRPr lang="en-US" b="1" dirty="0"/>
          </a:p>
        </p:txBody>
      </p:sp>
      <p:pic>
        <p:nvPicPr>
          <p:cNvPr id="5" name="Picture 2" descr="Image result for ashoka emblem">
            <a:extLst>
              <a:ext uri="{FF2B5EF4-FFF2-40B4-BE49-F238E27FC236}">
                <a16:creationId xmlns:a16="http://schemas.microsoft.com/office/drawing/2014/main" xmlns="" id="{974E2736-2979-409E-B445-D82A9EFEA889}"/>
              </a:ext>
            </a:extLst>
          </p:cNvPr>
          <p:cNvPicPr>
            <a:picLocks noChangeAspect="1" noChangeArrowheads="1"/>
          </p:cNvPicPr>
          <p:nvPr/>
        </p:nvPicPr>
        <p:blipFill>
          <a:blip r:embed="rId2" cstate="print">
            <a:extLst>
              <a:ext uri="{BEBA8EAE-BF5A-486C-A8C5-ECC9F3942E4B}">
                <a14:imgProps xmlns:a14="http://schemas.microsoft.com/office/drawing/2010/main" xmlns="">
                  <a14:imgLayer>
                    <a14:imgEffect>
                      <a14:backgroundRemoval t="1250" b="97212" l="10000" r="90000"/>
                    </a14:imgEffect>
                  </a14:imgLayer>
                </a14:imgProps>
              </a:ext>
              <a:ext uri="{28A0092B-C50C-407E-A947-70E740481C1C}">
                <a14:useLocalDpi xmlns:a14="http://schemas.microsoft.com/office/drawing/2010/main" xmlns="" val="0"/>
              </a:ext>
            </a:extLst>
          </a:blip>
          <a:srcRect/>
          <a:stretch>
            <a:fillRect/>
          </a:stretch>
        </p:blipFill>
        <p:spPr bwMode="auto">
          <a:xfrm>
            <a:off x="0" y="273399"/>
            <a:ext cx="826265" cy="869628"/>
          </a:xfrm>
          <a:prstGeom prst="rect">
            <a:avLst/>
          </a:prstGeom>
          <a:extLst>
            <a:ext uri="{909E8E84-426E-40DD-AFC4-6F175D3DCCD1}">
              <a14:hiddenFill xmlns:a14="http://schemas.microsoft.com/office/drawing/2010/main" xmlns="">
                <a:solidFill>
                  <a:srgbClr val="FFFFFF"/>
                </a:solidFill>
              </a14:hiddenFill>
            </a:ext>
          </a:extLst>
        </p:spPr>
      </p:pic>
      <p:pic>
        <p:nvPicPr>
          <p:cNvPr id="6" name="Picture 5" descr="epfo_logo1">
            <a:extLst>
              <a:ext uri="{FF2B5EF4-FFF2-40B4-BE49-F238E27FC236}">
                <a16:creationId xmlns:a16="http://schemas.microsoft.com/office/drawing/2014/main" xmlns="" id="{3C641768-A331-4CD0-8461-687946E13087}"/>
              </a:ext>
            </a:extLst>
          </p:cNvPr>
          <p:cNvPicPr/>
          <p:nvPr/>
        </p:nvPicPr>
        <p:blipFill>
          <a:blip r:embed="rId3" cstate="print"/>
          <a:srcRect/>
          <a:stretch>
            <a:fillRect/>
          </a:stretch>
        </p:blipFill>
        <p:spPr bwMode="auto">
          <a:xfrm>
            <a:off x="11082968" y="132202"/>
            <a:ext cx="936434" cy="870332"/>
          </a:xfrm>
          <a:prstGeom prst="rect">
            <a:avLst/>
          </a:prstGeom>
          <a:noFill/>
        </p:spPr>
      </p:pic>
      <p:pic>
        <p:nvPicPr>
          <p:cNvPr id="8" name="Picture 2" descr="C:\Users\Epfo\Desktop\logo-black.png"/>
          <p:cNvPicPr>
            <a:picLocks noChangeAspect="1" noChangeArrowheads="1"/>
          </p:cNvPicPr>
          <p:nvPr/>
        </p:nvPicPr>
        <p:blipFill>
          <a:blip r:embed="rId4"/>
          <a:srcRect/>
          <a:stretch>
            <a:fillRect/>
          </a:stretch>
        </p:blipFill>
        <p:spPr bwMode="auto">
          <a:xfrm>
            <a:off x="5540032" y="33051"/>
            <a:ext cx="1092247" cy="37457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672738"/>
            <a:ext cx="10737670" cy="35922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Procedures</a:t>
            </a:r>
            <a:endParaRPr lang="en-US" dirty="0"/>
          </a:p>
        </p:txBody>
      </p:sp>
      <p:sp>
        <p:nvSpPr>
          <p:cNvPr id="3" name="Rectangle 2"/>
          <p:cNvSpPr/>
          <p:nvPr/>
        </p:nvSpPr>
        <p:spPr>
          <a:xfrm>
            <a:off x="822961" y="1384662"/>
            <a:ext cx="10541726"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2400" b="1" dirty="0" smtClean="0"/>
              <a:t>Go to “add family details” and declare the total amount of share in percentage (%) among your nominee.  In case, you would like to nominate only one person as your nominee then you can declare 100% as share.</a:t>
            </a:r>
          </a:p>
          <a:p>
            <a:pPr lvl="0"/>
            <a:r>
              <a:rPr lang="en-US" sz="2400" b="1" dirty="0" smtClean="0"/>
              <a:t>Click on “save EPF </a:t>
            </a:r>
            <a:r>
              <a:rPr lang="en-US" sz="2400" b="1" dirty="0" err="1" smtClean="0"/>
              <a:t>nomination”box</a:t>
            </a:r>
            <a:r>
              <a:rPr lang="en-US" sz="2400" b="1" dirty="0" smtClean="0"/>
              <a:t>.</a:t>
            </a:r>
          </a:p>
          <a:p>
            <a:pPr lvl="0"/>
            <a:r>
              <a:rPr lang="en-US" sz="2400" b="1" dirty="0" smtClean="0"/>
              <a:t>Now, click on e-sign button and enter your </a:t>
            </a:r>
            <a:r>
              <a:rPr lang="en-US" sz="2400" b="1" dirty="0" err="1" smtClean="0"/>
              <a:t>Aadhaar</a:t>
            </a:r>
            <a:r>
              <a:rPr lang="en-US" sz="2400" b="1" dirty="0" smtClean="0"/>
              <a:t> number or (VID) Virtual id of </a:t>
            </a:r>
            <a:r>
              <a:rPr lang="en-US" sz="2400" b="1" dirty="0" err="1" smtClean="0"/>
              <a:t>Aadhaar</a:t>
            </a:r>
            <a:r>
              <a:rPr lang="en-US" sz="2400" b="1" dirty="0" smtClean="0"/>
              <a:t> to generate OTP, which will be sent to the registered mobile number, which is linked to your </a:t>
            </a:r>
            <a:r>
              <a:rPr lang="en-US" sz="2400" b="1" dirty="0" err="1" smtClean="0"/>
              <a:t>Aadhaar</a:t>
            </a:r>
            <a:r>
              <a:rPr lang="en-US" sz="2400" b="1" dirty="0" smtClean="0"/>
              <a:t> card.</a:t>
            </a:r>
          </a:p>
          <a:p>
            <a:pPr lvl="0"/>
            <a:r>
              <a:rPr lang="en-US" sz="2400" b="1" dirty="0" smtClean="0"/>
              <a:t>The </a:t>
            </a:r>
            <a:r>
              <a:rPr lang="en-US" sz="2400" b="1" dirty="0" err="1" smtClean="0"/>
              <a:t>Aadhaar</a:t>
            </a:r>
            <a:r>
              <a:rPr lang="en-US" sz="2400" b="1" dirty="0" smtClean="0"/>
              <a:t> e-sign facility helps in approving the e-nomination form.  Enter the OTP (one-time password.</a:t>
            </a:r>
          </a:p>
          <a:p>
            <a:pPr lvl="0"/>
            <a:r>
              <a:rPr lang="en-US" sz="2400" b="1" dirty="0" smtClean="0"/>
              <a:t>After this the e-nomination gets registered with the EPFO.  A readily available nomination in the system enables to easily file the Pension claim and in the event of the demise to the member his/her nominee will be able to file online claim based on the OTP on his/her </a:t>
            </a:r>
            <a:r>
              <a:rPr lang="en-US" sz="2400" b="1" dirty="0" err="1" smtClean="0"/>
              <a:t>Aadhaar</a:t>
            </a:r>
            <a:r>
              <a:rPr lang="en-US" sz="2400" b="1" dirty="0" smtClean="0"/>
              <a:t> Linked Mobile.  One </a:t>
            </a:r>
            <a:r>
              <a:rPr lang="en-US" sz="2400" b="1" dirty="0" err="1" smtClean="0"/>
              <a:t>doesnot</a:t>
            </a:r>
            <a:r>
              <a:rPr lang="en-US" sz="2400" b="1" dirty="0" smtClean="0"/>
              <a:t> need to apply any physical document to the employer or ex-employer after the online nomination is done.</a:t>
            </a:r>
            <a:endParaRPr lang="en-US" sz="2400" b="1" dirty="0"/>
          </a:p>
        </p:txBody>
      </p:sp>
      <p:pic>
        <p:nvPicPr>
          <p:cNvPr id="4" name="Picture 2" descr="Image result for ashoka emblem">
            <a:extLst>
              <a:ext uri="{FF2B5EF4-FFF2-40B4-BE49-F238E27FC236}">
                <a16:creationId xmlns:a16="http://schemas.microsoft.com/office/drawing/2014/main" xmlns="" id="{974E2736-2979-409E-B445-D82A9EFEA889}"/>
              </a:ext>
            </a:extLst>
          </p:cNvPr>
          <p:cNvPicPr>
            <a:picLocks noChangeAspect="1" noChangeArrowheads="1"/>
          </p:cNvPicPr>
          <p:nvPr/>
        </p:nvPicPr>
        <p:blipFill>
          <a:blip r:embed="rId2" cstate="print">
            <a:extLst>
              <a:ext uri="{BEBA8EAE-BF5A-486C-A8C5-ECC9F3942E4B}">
                <a14:imgProps xmlns:a14="http://schemas.microsoft.com/office/drawing/2010/main" xmlns="">
                  <a14:imgLayer>
                    <a14:imgEffect>
                      <a14:backgroundRemoval t="1250" b="97212" l="10000" r="90000"/>
                    </a14:imgEffect>
                  </a14:imgLayer>
                </a14:imgProps>
              </a:ext>
              <a:ext uri="{28A0092B-C50C-407E-A947-70E740481C1C}">
                <a14:useLocalDpi xmlns:a14="http://schemas.microsoft.com/office/drawing/2010/main" xmlns="" val="0"/>
              </a:ext>
            </a:extLst>
          </a:blip>
          <a:srcRect/>
          <a:stretch>
            <a:fillRect/>
          </a:stretch>
        </p:blipFill>
        <p:spPr bwMode="auto">
          <a:xfrm>
            <a:off x="0" y="273399"/>
            <a:ext cx="826265" cy="869628"/>
          </a:xfrm>
          <a:prstGeom prst="rect">
            <a:avLst/>
          </a:prstGeom>
          <a:extLst>
            <a:ext uri="{909E8E84-426E-40DD-AFC4-6F175D3DCCD1}">
              <a14:hiddenFill xmlns:a14="http://schemas.microsoft.com/office/drawing/2010/main" xmlns="">
                <a:solidFill>
                  <a:srgbClr val="FFFFFF"/>
                </a:solidFill>
              </a14:hiddenFill>
            </a:ext>
          </a:extLst>
        </p:spPr>
      </p:pic>
      <p:pic>
        <p:nvPicPr>
          <p:cNvPr id="5" name="Picture 4" descr="epfo_logo1">
            <a:extLst>
              <a:ext uri="{FF2B5EF4-FFF2-40B4-BE49-F238E27FC236}">
                <a16:creationId xmlns:a16="http://schemas.microsoft.com/office/drawing/2014/main" xmlns="" id="{3C641768-A331-4CD0-8461-687946E13087}"/>
              </a:ext>
            </a:extLst>
          </p:cNvPr>
          <p:cNvPicPr/>
          <p:nvPr/>
        </p:nvPicPr>
        <p:blipFill>
          <a:blip r:embed="rId3" cstate="print"/>
          <a:srcRect/>
          <a:stretch>
            <a:fillRect/>
          </a:stretch>
        </p:blipFill>
        <p:spPr bwMode="auto">
          <a:xfrm>
            <a:off x="11082968" y="132202"/>
            <a:ext cx="936434" cy="870332"/>
          </a:xfrm>
          <a:prstGeom prst="rect">
            <a:avLst/>
          </a:prstGeom>
          <a:noFill/>
        </p:spPr>
      </p:pic>
      <p:pic>
        <p:nvPicPr>
          <p:cNvPr id="6" name="Picture 2" descr="C:\Users\Epfo\Desktop\logo-black.png"/>
          <p:cNvPicPr>
            <a:picLocks noChangeAspect="1" noChangeArrowheads="1"/>
          </p:cNvPicPr>
          <p:nvPr/>
        </p:nvPicPr>
        <p:blipFill>
          <a:blip r:embed="rId4"/>
          <a:srcRect/>
          <a:stretch>
            <a:fillRect/>
          </a:stretch>
        </p:blipFill>
        <p:spPr bwMode="auto">
          <a:xfrm>
            <a:off x="5540032" y="33051"/>
            <a:ext cx="1092247" cy="3745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QUICK E NOMINATION – RESOLUTION OF ERROR</a:t>
            </a:r>
            <a:endParaRPr lang="en-US" sz="3600" dirty="0"/>
          </a:p>
        </p:txBody>
      </p:sp>
      <p:sp>
        <p:nvSpPr>
          <p:cNvPr id="3" name="Content Placeholder 2"/>
          <p:cNvSpPr>
            <a:spLocks noGrp="1"/>
          </p:cNvSpPr>
          <p:nvPr>
            <p:ph idx="1"/>
          </p:nvPr>
        </p:nvSpPr>
        <p:spPr>
          <a:xfrm>
            <a:off x="638978" y="1586429"/>
            <a:ext cx="10943422" cy="5271571"/>
          </a:xfrm>
        </p:spPr>
        <p:txBody>
          <a:bodyPr>
            <a:noAutofit/>
          </a:bodyPr>
          <a:lstStyle/>
          <a:p>
            <a:r>
              <a:rPr lang="en-US" sz="1800" dirty="0" smtClean="0">
                <a:latin typeface="Arial Unicode MS" pitchFamily="34" charset="-128"/>
                <a:ea typeface="Arial Unicode MS" pitchFamily="34" charset="-128"/>
                <a:cs typeface="Arial Unicode MS" pitchFamily="34" charset="-128"/>
              </a:rPr>
              <a:t> </a:t>
            </a:r>
            <a:r>
              <a:rPr lang="en-US" sz="1600" dirty="0" smtClean="0">
                <a:latin typeface="Arial Unicode MS" pitchFamily="34" charset="-128"/>
                <a:ea typeface="Arial Unicode MS" pitchFamily="34" charset="-128"/>
                <a:cs typeface="Arial Unicode MS" pitchFamily="34" charset="-128"/>
              </a:rPr>
              <a:t>4..    PASSPORT SIZE PHOTO 3.5 cm x 4.5 cm or less than 100 kb appearing both ear and face of all nominee and kept it ready in </a:t>
            </a:r>
            <a:r>
              <a:rPr lang="en-US" sz="1600" dirty="0" err="1" smtClean="0">
                <a:latin typeface="Arial Unicode MS" pitchFamily="34" charset="-128"/>
                <a:ea typeface="Arial Unicode MS" pitchFamily="34" charset="-128"/>
                <a:cs typeface="Arial Unicode MS" pitchFamily="34" charset="-128"/>
              </a:rPr>
              <a:t>Galary</a:t>
            </a:r>
            <a:r>
              <a:rPr lang="en-US" sz="1600" dirty="0" smtClean="0">
                <a:latin typeface="Arial Unicode MS" pitchFamily="34" charset="-128"/>
                <a:ea typeface="Arial Unicode MS" pitchFamily="34" charset="-128"/>
                <a:cs typeface="Arial Unicode MS" pitchFamily="34" charset="-128"/>
              </a:rPr>
              <a:t> section of Mobile/or in laptop or PC. Please use your </a:t>
            </a:r>
            <a:r>
              <a:rPr lang="en-US" sz="1600" dirty="0" err="1" smtClean="0">
                <a:latin typeface="Arial Unicode MS" pitchFamily="34" charset="-128"/>
                <a:ea typeface="Arial Unicode MS" pitchFamily="34" charset="-128"/>
                <a:cs typeface="Arial Unicode MS" pitchFamily="34" charset="-128"/>
              </a:rPr>
              <a:t>adriod</a:t>
            </a:r>
            <a:r>
              <a:rPr lang="en-US" sz="1600" dirty="0" smtClean="0">
                <a:latin typeface="Arial Unicode MS" pitchFamily="34" charset="-128"/>
                <a:ea typeface="Arial Unicode MS" pitchFamily="34" charset="-128"/>
                <a:cs typeface="Arial Unicode MS" pitchFamily="34" charset="-128"/>
              </a:rPr>
              <a:t> mobile or take the assistance of CSC Centre.     You can update good quality of passport size photo later on anytime.  You can update your nomination anytime.</a:t>
            </a:r>
          </a:p>
          <a:p>
            <a:r>
              <a:rPr lang="en-US" sz="1600" dirty="0" smtClean="0">
                <a:latin typeface="Arial Unicode MS" pitchFamily="34" charset="-128"/>
                <a:ea typeface="Arial Unicode MS" pitchFamily="34" charset="-128"/>
                <a:cs typeface="Arial Unicode MS" pitchFamily="34" charset="-128"/>
              </a:rPr>
              <a:t>5.    Please ensure </a:t>
            </a:r>
            <a:r>
              <a:rPr lang="en-US" sz="1600" dirty="0" err="1" smtClean="0">
                <a:latin typeface="Arial Unicode MS" pitchFamily="34" charset="-128"/>
                <a:ea typeface="Arial Unicode MS" pitchFamily="34" charset="-128"/>
                <a:cs typeface="Arial Unicode MS" pitchFamily="34" charset="-128"/>
              </a:rPr>
              <a:t>Aadhar</a:t>
            </a:r>
            <a:r>
              <a:rPr lang="en-US" sz="1600" dirty="0" smtClean="0">
                <a:latin typeface="Arial Unicode MS" pitchFamily="34" charset="-128"/>
                <a:ea typeface="Arial Unicode MS" pitchFamily="34" charset="-128"/>
                <a:cs typeface="Arial Unicode MS" pitchFamily="34" charset="-128"/>
              </a:rPr>
              <a:t> of Nominees are updated  with mobile with the help of </a:t>
            </a:r>
            <a:r>
              <a:rPr lang="en-US" sz="1600" dirty="0" err="1" smtClean="0">
                <a:latin typeface="Arial Unicode MS" pitchFamily="34" charset="-128"/>
                <a:ea typeface="Arial Unicode MS" pitchFamily="34" charset="-128"/>
                <a:cs typeface="Arial Unicode MS" pitchFamily="34" charset="-128"/>
              </a:rPr>
              <a:t>Aadhar</a:t>
            </a:r>
            <a:r>
              <a:rPr lang="en-US" sz="1600" dirty="0" smtClean="0">
                <a:latin typeface="Arial Unicode MS" pitchFamily="34" charset="-128"/>
                <a:ea typeface="Arial Unicode MS" pitchFamily="34" charset="-128"/>
                <a:cs typeface="Arial Unicode MS" pitchFamily="34" charset="-128"/>
              </a:rPr>
              <a:t> </a:t>
            </a:r>
            <a:r>
              <a:rPr lang="en-US" sz="1600" dirty="0" err="1" smtClean="0">
                <a:latin typeface="Arial Unicode MS" pitchFamily="34" charset="-128"/>
                <a:ea typeface="Arial Unicode MS" pitchFamily="34" charset="-128"/>
                <a:cs typeface="Arial Unicode MS" pitchFamily="34" charset="-128"/>
              </a:rPr>
              <a:t>Centres</a:t>
            </a:r>
            <a:r>
              <a:rPr lang="en-US" sz="1600" dirty="0" smtClean="0">
                <a:latin typeface="Arial Unicode MS" pitchFamily="34" charset="-128"/>
                <a:ea typeface="Arial Unicode MS" pitchFamily="34" charset="-128"/>
                <a:cs typeface="Arial Unicode MS" pitchFamily="34" charset="-128"/>
              </a:rPr>
              <a:t>. There are 3 lacks CSC </a:t>
            </a:r>
            <a:r>
              <a:rPr lang="en-US" sz="1600" dirty="0" err="1" smtClean="0">
                <a:latin typeface="Arial Unicode MS" pitchFamily="34" charset="-128"/>
                <a:ea typeface="Arial Unicode MS" pitchFamily="34" charset="-128"/>
                <a:cs typeface="Arial Unicode MS" pitchFamily="34" charset="-128"/>
              </a:rPr>
              <a:t>Centres</a:t>
            </a:r>
            <a:r>
              <a:rPr lang="en-US" sz="1600" dirty="0" smtClean="0">
                <a:latin typeface="Arial Unicode MS" pitchFamily="34" charset="-128"/>
                <a:ea typeface="Arial Unicode MS" pitchFamily="34" charset="-128"/>
                <a:cs typeface="Arial Unicode MS" pitchFamily="34" charset="-128"/>
              </a:rPr>
              <a:t> in India. Visit once and secure your family by doing E NOMINATION.</a:t>
            </a:r>
          </a:p>
          <a:p>
            <a:r>
              <a:rPr lang="en-US" sz="1600" dirty="0" smtClean="0">
                <a:latin typeface="Arial Unicode MS" pitchFamily="34" charset="-128"/>
                <a:ea typeface="Arial Unicode MS" pitchFamily="34" charset="-128"/>
                <a:cs typeface="Arial Unicode MS" pitchFamily="34" charset="-128"/>
              </a:rPr>
              <a:t>6.    LINK AADHAR WITH UAN, KYC SHOULD BE COMPLETED</a:t>
            </a:r>
          </a:p>
          <a:p>
            <a:pPr>
              <a:lnSpc>
                <a:spcPct val="150000"/>
              </a:lnSpc>
            </a:pPr>
            <a:r>
              <a:rPr lang="en-US" sz="1600" dirty="0" smtClean="0">
                <a:latin typeface="Arial Unicode MS" pitchFamily="34" charset="-128"/>
                <a:ea typeface="Arial Unicode MS" pitchFamily="34" charset="-128"/>
                <a:cs typeface="Arial Unicode MS" pitchFamily="34" charset="-128"/>
              </a:rPr>
              <a:t>7.    ALL BANK ACCOUNT IN ONE BANK FOR EPS NOMINATION.  If it is not available, please open accounts in 7 banks for EPS Nomination </a:t>
            </a:r>
            <a:r>
              <a:rPr lang="en-US" sz="1600" dirty="0" err="1" smtClean="0">
                <a:latin typeface="Arial Unicode MS" pitchFamily="34" charset="-128"/>
                <a:ea typeface="Arial Unicode MS" pitchFamily="34" charset="-128"/>
                <a:cs typeface="Arial Unicode MS" pitchFamily="34" charset="-128"/>
              </a:rPr>
              <a:t>updation</a:t>
            </a:r>
            <a:r>
              <a:rPr lang="en-US" sz="1600" dirty="0" smtClean="0">
                <a:latin typeface="Arial Unicode MS" pitchFamily="34" charset="-128"/>
                <a:ea typeface="Arial Unicode MS" pitchFamily="34" charset="-128"/>
                <a:cs typeface="Arial Unicode MS" pitchFamily="34" charset="-128"/>
              </a:rPr>
              <a:t> as per Geographic Jurisdiction of </a:t>
            </a:r>
            <a:r>
              <a:rPr lang="en-US" sz="1600" dirty="0" smtClean="0">
                <a:latin typeface="Arial Unicode MS" pitchFamily="34" charset="-128"/>
                <a:ea typeface="Arial Unicode MS" pitchFamily="34" charset="-128"/>
                <a:cs typeface="Arial Unicode MS" pitchFamily="34" charset="-128"/>
              </a:rPr>
              <a:t>Mumbai </a:t>
            </a:r>
            <a:r>
              <a:rPr lang="en-US" sz="1600" dirty="0" err="1" smtClean="0">
                <a:latin typeface="Arial Unicode MS" pitchFamily="34" charset="-128"/>
                <a:ea typeface="Arial Unicode MS" pitchFamily="34" charset="-128"/>
                <a:cs typeface="Arial Unicode MS" pitchFamily="34" charset="-128"/>
              </a:rPr>
              <a:t>Pune</a:t>
            </a:r>
            <a:r>
              <a:rPr lang="en-US" sz="1600" dirty="0" smtClean="0">
                <a:latin typeface="Arial Unicode MS" pitchFamily="34" charset="-128"/>
                <a:ea typeface="Arial Unicode MS" pitchFamily="34" charset="-128"/>
                <a:cs typeface="Arial Unicode MS" pitchFamily="34" charset="-128"/>
              </a:rPr>
              <a:t> etc.  </a:t>
            </a:r>
            <a:r>
              <a:rPr lang="en-US" sz="1600" dirty="0" smtClean="0">
                <a:latin typeface="Arial Unicode MS" pitchFamily="34" charset="-128"/>
                <a:ea typeface="Arial Unicode MS" pitchFamily="34" charset="-128"/>
                <a:cs typeface="Arial Unicode MS" pitchFamily="34" charset="-128"/>
              </a:rPr>
              <a:t>For EPF/EDLI Nomination bank account of any bank required.    If you have no bank details of particulars banks for EPS, then  </a:t>
            </a:r>
            <a:r>
              <a:rPr lang="en-US" sz="1600" dirty="0" err="1" smtClean="0">
                <a:latin typeface="Arial Unicode MS" pitchFamily="34" charset="-128"/>
                <a:ea typeface="Arial Unicode MS" pitchFamily="34" charset="-128"/>
                <a:cs typeface="Arial Unicode MS" pitchFamily="34" charset="-128"/>
              </a:rPr>
              <a:t>Atleast</a:t>
            </a:r>
            <a:r>
              <a:rPr lang="en-US" sz="1600" dirty="0" smtClean="0">
                <a:latin typeface="Arial Unicode MS" pitchFamily="34" charset="-128"/>
                <a:ea typeface="Arial Unicode MS" pitchFamily="34" charset="-128"/>
                <a:cs typeface="Arial Unicode MS" pitchFamily="34" charset="-128"/>
              </a:rPr>
              <a:t> first update bank details available  and then after opening of bank account update again.  (FOR EPS – BANK ACCOUNTS SHOULD BE OPENED IN </a:t>
            </a:r>
            <a:r>
              <a:rPr lang="en-IN" sz="1600" b="1" dirty="0" smtClean="0">
                <a:latin typeface="Arial Unicode MS" pitchFamily="34" charset="-128"/>
                <a:ea typeface="Arial Unicode MS" pitchFamily="34" charset="-128"/>
                <a:cs typeface="Arial Unicode MS" pitchFamily="34" charset="-128"/>
              </a:rPr>
              <a:t>Bank of India, State Bank of India, Bank of Maharashtra, Punjab National Bank, HDFC BANK, ICICI BANK, AXIS BANK. Please ensure that all banks account</a:t>
            </a:r>
            <a:endParaRPr lang="en-US" sz="1600" dirty="0" smtClean="0">
              <a:latin typeface="Arial Unicode MS" pitchFamily="34" charset="-128"/>
              <a:ea typeface="Arial Unicode MS" pitchFamily="34" charset="-128"/>
              <a:cs typeface="Arial Unicode MS" pitchFamily="34" charset="-128"/>
            </a:endParaRPr>
          </a:p>
          <a:p>
            <a:r>
              <a:rPr lang="en-US" sz="1600" dirty="0" smtClean="0">
                <a:latin typeface="Arial Unicode MS" pitchFamily="34" charset="-128"/>
                <a:ea typeface="Arial Unicode MS" pitchFamily="34" charset="-128"/>
                <a:cs typeface="Arial Unicode MS" pitchFamily="34" charset="-128"/>
              </a:rPr>
              <a:t>8.       FOR DIVORSE CASE.      You have to select unmarried. Then update your nomination. Having family   “ Yes” and update other details as per classifications.</a:t>
            </a:r>
          </a:p>
          <a:p>
            <a:pPr>
              <a:buNone/>
            </a:pPr>
            <a:r>
              <a:rPr lang="en-US" sz="1600" dirty="0" smtClean="0">
                <a:latin typeface="Arial Unicode MS" pitchFamily="34" charset="-128"/>
                <a:ea typeface="Arial Unicode MS" pitchFamily="34" charset="-128"/>
                <a:cs typeface="Arial Unicode MS" pitchFamily="34" charset="-128"/>
              </a:rPr>
              <a:t>	12.      For Spinster – Select unmarried and having no family. Then proceed to your nomination. </a:t>
            </a:r>
          </a:p>
          <a:p>
            <a:r>
              <a:rPr lang="en-US" sz="1800" dirty="0" smtClean="0">
                <a:latin typeface="Arial Unicode MS" pitchFamily="34" charset="-128"/>
                <a:ea typeface="Arial Unicode MS" pitchFamily="34" charset="-128"/>
                <a:cs typeface="Arial Unicode MS" pitchFamily="34" charset="-128"/>
              </a:rPr>
              <a:t>	</a:t>
            </a:r>
            <a:endParaRPr lang="en-US" sz="1800" dirty="0">
              <a:latin typeface="Arial Unicode MS" pitchFamily="34" charset="-128"/>
              <a:ea typeface="Arial Unicode MS" pitchFamily="34" charset="-128"/>
              <a:cs typeface="Arial Unicode MS" pitchFamily="34" charset="-128"/>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9186C-73E7-4F82-98C7-396538235DC0}"/>
              </a:ext>
            </a:extLst>
          </p:cNvPr>
          <p:cNvSpPr>
            <a:spLocks noGrp="1"/>
          </p:cNvSpPr>
          <p:nvPr>
            <p:ph type="title"/>
          </p:nvPr>
        </p:nvSpPr>
        <p:spPr>
          <a:xfrm>
            <a:off x="815248" y="598646"/>
            <a:ext cx="10058400" cy="89964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b="1" i="0" dirty="0">
                <a:effectLst/>
                <a:latin typeface="Proxima Nova Regular"/>
              </a:rPr>
              <a:t>E- N</a:t>
            </a:r>
            <a:r>
              <a:rPr lang="en-US" b="1" i="0" dirty="0" smtClean="0">
                <a:effectLst/>
                <a:latin typeface="Proxima Nova Regular"/>
              </a:rPr>
              <a:t>OMINATION </a:t>
            </a:r>
            <a:r>
              <a:rPr lang="en-US" b="1" i="0" dirty="0">
                <a:effectLst/>
                <a:latin typeface="Proxima Nova Regular"/>
              </a:rPr>
              <a:t>(</a:t>
            </a:r>
            <a:r>
              <a:rPr lang="en-US" b="1" i="0" dirty="0">
                <a:solidFill>
                  <a:srgbClr val="FFFF00"/>
                </a:solidFill>
                <a:effectLst/>
                <a:latin typeface="Proxima Nova Regular"/>
              </a:rPr>
              <a:t>INTRODUCTION</a:t>
            </a:r>
            <a:r>
              <a:rPr lang="en-US" b="1" i="0" dirty="0">
                <a:effectLst/>
                <a:latin typeface="Proxima Nova Regular"/>
              </a:rPr>
              <a:t>)</a:t>
            </a:r>
            <a:endParaRPr lang="en-US" dirty="0">
              <a:latin typeface="Britannic Bold" panose="020B0903060703020204" pitchFamily="34" charset="0"/>
            </a:endParaRPr>
          </a:p>
        </p:txBody>
      </p:sp>
      <p:sp>
        <p:nvSpPr>
          <p:cNvPr id="3" name="Content Placeholder 2">
            <a:extLst>
              <a:ext uri="{FF2B5EF4-FFF2-40B4-BE49-F238E27FC236}">
                <a16:creationId xmlns="" xmlns:a16="http://schemas.microsoft.com/office/drawing/2014/main" id="{DC46929C-0A38-42CD-8C21-899D9BD55EEF}"/>
              </a:ext>
            </a:extLst>
          </p:cNvPr>
          <p:cNvSpPr>
            <a:spLocks noGrp="1"/>
          </p:cNvSpPr>
          <p:nvPr>
            <p:ph idx="1"/>
          </p:nvPr>
        </p:nvSpPr>
        <p:spPr>
          <a:xfrm>
            <a:off x="695493" y="1760434"/>
            <a:ext cx="10715459" cy="4640366"/>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sz="2100" b="1" dirty="0">
                <a:solidFill>
                  <a:srgbClr val="191EFF"/>
                </a:solidFill>
              </a:rPr>
              <a:t>The ultimate objective of maintaining a nomination (Form-2) is to ensure that funds are made available in a timely manner to the nominee in the unfortunate event of the death of the member. Hence it is important to ensure that every </a:t>
            </a:r>
            <a:r>
              <a:rPr lang="en-US" sz="2100" b="1" dirty="0" smtClean="0">
                <a:solidFill>
                  <a:srgbClr val="191EFF"/>
                </a:solidFill>
              </a:rPr>
              <a:t>EPF </a:t>
            </a:r>
            <a:r>
              <a:rPr lang="en-US" sz="2100" b="1" dirty="0">
                <a:solidFill>
                  <a:srgbClr val="191EFF"/>
                </a:solidFill>
              </a:rPr>
              <a:t>/ EPS member has provided information of his/her nominee’s details to enable settlement of </a:t>
            </a:r>
            <a:r>
              <a:rPr lang="en-US" sz="2100" b="1" dirty="0" smtClean="0">
                <a:solidFill>
                  <a:srgbClr val="191EFF"/>
                </a:solidFill>
              </a:rPr>
              <a:t>funds.</a:t>
            </a:r>
            <a:endParaRPr lang="en-US" sz="2100" b="1" dirty="0">
              <a:solidFill>
                <a:srgbClr val="191EFF"/>
              </a:solidFill>
            </a:endParaRPr>
          </a:p>
          <a:p>
            <a:pPr lvl="1" algn="just"/>
            <a:r>
              <a:rPr lang="en-US" sz="2000" b="1" dirty="0">
                <a:solidFill>
                  <a:schemeClr val="tx1"/>
                </a:solidFill>
              </a:rPr>
              <a:t>Employees' Provident Fund </a:t>
            </a:r>
            <a:r>
              <a:rPr lang="en-US" sz="2000" b="1" dirty="0" err="1">
                <a:solidFill>
                  <a:schemeClr val="tx1"/>
                </a:solidFill>
              </a:rPr>
              <a:t>Organisation</a:t>
            </a:r>
            <a:r>
              <a:rPr lang="en-US" sz="2000" b="1" dirty="0">
                <a:solidFill>
                  <a:schemeClr val="tx1"/>
                </a:solidFill>
              </a:rPr>
              <a:t> (EPFO) allows subscribers to submit their Provident Fund (PF) account's nomination details online via its official portal- unifiedportal-mem.epfindia.gov.in. </a:t>
            </a:r>
          </a:p>
          <a:p>
            <a:pPr lvl="1" algn="just"/>
            <a:r>
              <a:rPr lang="en-US" sz="2000" b="1" dirty="0">
                <a:solidFill>
                  <a:schemeClr val="tx1"/>
                </a:solidFill>
              </a:rPr>
              <a:t>Only the nominated members can withdraw the EPF savings in the event of subscribers' sudden demise. </a:t>
            </a:r>
          </a:p>
          <a:p>
            <a:pPr lvl="1" algn="just"/>
            <a:r>
              <a:rPr lang="en-US" sz="2000" b="1" dirty="0">
                <a:solidFill>
                  <a:srgbClr val="FF0000"/>
                </a:solidFill>
              </a:rPr>
              <a:t>Subscribers can nominate more than one nominee and also fix the percentage of sharing among all such nominees.</a:t>
            </a:r>
          </a:p>
        </p:txBody>
      </p:sp>
      <p:pic>
        <p:nvPicPr>
          <p:cNvPr id="4" name="Picture 2" descr="C:\Users\Epfo\Desktop\logo-black.png"/>
          <p:cNvPicPr>
            <a:picLocks noChangeAspect="1" noChangeArrowheads="1"/>
          </p:cNvPicPr>
          <p:nvPr/>
        </p:nvPicPr>
        <p:blipFill>
          <a:blip r:embed="rId2"/>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718571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18835-EBEF-449E-95FF-DBEE33CF7C96}"/>
              </a:ext>
            </a:extLst>
          </p:cNvPr>
          <p:cNvSpPr>
            <a:spLocks noGrp="1"/>
          </p:cNvSpPr>
          <p:nvPr>
            <p:ph type="title"/>
          </p:nvPr>
        </p:nvSpPr>
        <p:spPr>
          <a:xfrm>
            <a:off x="826265" y="729175"/>
            <a:ext cx="10025350" cy="758101"/>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i="0" dirty="0">
                <a:effectLst/>
                <a:latin typeface="Proxima Nova Regular"/>
              </a:rPr>
              <a:t>E- nomination (</a:t>
            </a:r>
            <a:r>
              <a:rPr lang="en-US" b="1" i="0" dirty="0">
                <a:solidFill>
                  <a:schemeClr val="tx1"/>
                </a:solidFill>
                <a:effectLst/>
                <a:latin typeface="Proxima Nova Regular"/>
              </a:rPr>
              <a:t>RULES)</a:t>
            </a:r>
            <a:endParaRPr lang="en-US" b="1" dirty="0">
              <a:solidFill>
                <a:schemeClr val="tx1"/>
              </a:solidFill>
              <a:latin typeface="Proxima Nova Regular"/>
            </a:endParaRPr>
          </a:p>
        </p:txBody>
      </p:sp>
      <p:sp>
        <p:nvSpPr>
          <p:cNvPr id="3" name="Content Placeholder 2">
            <a:extLst>
              <a:ext uri="{FF2B5EF4-FFF2-40B4-BE49-F238E27FC236}">
                <a16:creationId xmlns="" xmlns:a16="http://schemas.microsoft.com/office/drawing/2014/main" id="{9081F19D-E8C2-4DC2-8B3E-1B3FC94231AF}"/>
              </a:ext>
            </a:extLst>
          </p:cNvPr>
          <p:cNvSpPr>
            <a:spLocks noGrp="1"/>
          </p:cNvSpPr>
          <p:nvPr>
            <p:ph idx="1"/>
          </p:nvPr>
        </p:nvSpPr>
        <p:spPr>
          <a:xfrm>
            <a:off x="793214" y="1708679"/>
            <a:ext cx="10135519" cy="4942291"/>
          </a:xfrm>
        </p:spPr>
        <p:style>
          <a:lnRef idx="1">
            <a:schemeClr val="accent1"/>
          </a:lnRef>
          <a:fillRef idx="2">
            <a:schemeClr val="accent1"/>
          </a:fillRef>
          <a:effectRef idx="1">
            <a:schemeClr val="accent1"/>
          </a:effectRef>
          <a:fontRef idx="minor">
            <a:schemeClr val="dk1"/>
          </a:fontRef>
        </p:style>
        <p:txBody>
          <a:bodyPr>
            <a:normAutofit/>
          </a:bodyPr>
          <a:lstStyle/>
          <a:p>
            <a:pPr lvl="1" algn="just">
              <a:lnSpc>
                <a:spcPct val="150000"/>
              </a:lnSpc>
            </a:pPr>
            <a:r>
              <a:rPr lang="en-US" sz="2000" b="1" dirty="0">
                <a:solidFill>
                  <a:schemeClr val="tx1"/>
                </a:solidFill>
              </a:rPr>
              <a:t>If member has a family at the time of making nomination, then it shall be in favour of one or more persons belonging to his family for EPF/EDLI Schemes and any nomination which is already made by such member in favour of any person not belonging to his family shall be invalid.</a:t>
            </a:r>
          </a:p>
          <a:p>
            <a:pPr lvl="1" algn="just">
              <a:lnSpc>
                <a:spcPct val="150000"/>
              </a:lnSpc>
            </a:pPr>
            <a:r>
              <a:rPr lang="en-US" sz="2000" b="1" dirty="0"/>
              <a:t>A fresh nomination shall be made by the member on his marriage and any nomination made before such marriage shall be deemed to be invalid. </a:t>
            </a:r>
          </a:p>
          <a:p>
            <a:pPr lvl="1" algn="just">
              <a:lnSpc>
                <a:spcPct val="150000"/>
              </a:lnSpc>
            </a:pPr>
            <a:r>
              <a:rPr lang="en-US" sz="2000" b="1" dirty="0">
                <a:solidFill>
                  <a:schemeClr val="tx1"/>
                </a:solidFill>
              </a:rPr>
              <a:t>At the time of making nomination, if the member has no family, the nomination may be in favour of any person or persons but if the member subsequently acquires a family, such nomination shall be deemed to be INVALID and the member shall make a fresh nomination.</a:t>
            </a:r>
          </a:p>
        </p:txBody>
      </p:sp>
      <p:pic>
        <p:nvPicPr>
          <p:cNvPr id="4" name="Picture 2" descr="C:\Users\Epfo\Desktop\logo-black.png"/>
          <p:cNvPicPr>
            <a:picLocks noChangeAspect="1" noChangeArrowheads="1"/>
          </p:cNvPicPr>
          <p:nvPr/>
        </p:nvPicPr>
        <p:blipFill>
          <a:blip r:embed="rId2"/>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568415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F287D0D-3225-456A-9983-DADC37085BF2}"/>
              </a:ext>
            </a:extLst>
          </p:cNvPr>
          <p:cNvSpPr>
            <a:spLocks noGrp="1"/>
          </p:cNvSpPr>
          <p:nvPr>
            <p:ph type="title"/>
          </p:nvPr>
        </p:nvSpPr>
        <p:spPr>
          <a:xfrm>
            <a:off x="760164" y="702159"/>
            <a:ext cx="10157552" cy="807151"/>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b="1" i="0" dirty="0">
                <a:effectLst/>
                <a:latin typeface="Proxima Nova Regular"/>
              </a:rPr>
              <a:t>E- nomination </a:t>
            </a:r>
            <a:r>
              <a:rPr lang="en-US" b="1" i="0" dirty="0" smtClean="0">
                <a:effectLst/>
                <a:latin typeface="Proxima Nova Regular"/>
              </a:rPr>
              <a:t>(</a:t>
            </a:r>
            <a:r>
              <a:rPr lang="en-US" b="1" i="0" dirty="0" smtClean="0">
                <a:solidFill>
                  <a:srgbClr val="FFFF00"/>
                </a:solidFill>
                <a:effectLst/>
                <a:latin typeface="Proxima Nova Regular"/>
              </a:rPr>
              <a:t>CLASSIFICATION</a:t>
            </a:r>
            <a:r>
              <a:rPr lang="en-US" b="1" i="0" dirty="0" smtClean="0">
                <a:effectLst/>
                <a:latin typeface="Proxima Nova Regular"/>
              </a:rPr>
              <a:t>)</a:t>
            </a:r>
            <a:endParaRPr lang="en-US" dirty="0">
              <a:solidFill>
                <a:schemeClr val="accent4">
                  <a:lumMod val="40000"/>
                  <a:lumOff val="60000"/>
                </a:schemeClr>
              </a:solidFill>
              <a:latin typeface="Britannic Bold" panose="020B0903060703020204" pitchFamily="34" charset="0"/>
            </a:endParaRPr>
          </a:p>
        </p:txBody>
      </p:sp>
      <p:sp>
        <p:nvSpPr>
          <p:cNvPr id="4" name="Content Placeholder 2">
            <a:extLst>
              <a:ext uri="{FF2B5EF4-FFF2-40B4-BE49-F238E27FC236}">
                <a16:creationId xmlns="" xmlns:a16="http://schemas.microsoft.com/office/drawing/2014/main" id="{9CA94E0A-8ED3-4D6F-90FD-BBD4C7D2C2BD}"/>
              </a:ext>
            </a:extLst>
          </p:cNvPr>
          <p:cNvSpPr>
            <a:spLocks noGrp="1"/>
          </p:cNvSpPr>
          <p:nvPr>
            <p:ph idx="1"/>
          </p:nvPr>
        </p:nvSpPr>
        <p:spPr>
          <a:xfrm>
            <a:off x="705081" y="1654365"/>
            <a:ext cx="10245686" cy="4559147"/>
          </a:xfrm>
        </p:spPr>
        <p:style>
          <a:lnRef idx="1">
            <a:schemeClr val="accent5"/>
          </a:lnRef>
          <a:fillRef idx="2">
            <a:schemeClr val="accent5"/>
          </a:fillRef>
          <a:effectRef idx="1">
            <a:schemeClr val="accent5"/>
          </a:effectRef>
          <a:fontRef idx="minor">
            <a:schemeClr val="dk1"/>
          </a:fontRef>
        </p:style>
        <p:txBody>
          <a:bodyPr>
            <a:normAutofit/>
          </a:bodyPr>
          <a:lstStyle/>
          <a:p>
            <a:pPr lvl="1" algn="just">
              <a:spcBef>
                <a:spcPts val="0"/>
              </a:spcBef>
              <a:spcAft>
                <a:spcPts val="0"/>
              </a:spcAft>
            </a:pPr>
            <a:r>
              <a:rPr lang="en-US" sz="2000" b="1" dirty="0">
                <a:solidFill>
                  <a:srgbClr val="C00000"/>
                </a:solidFill>
              </a:rPr>
              <a:t>There are two type of Nominations for EPF/EDLI and EPS schemes depending upon members marital status.</a:t>
            </a:r>
          </a:p>
          <a:p>
            <a:pPr lvl="2" algn="just">
              <a:spcBef>
                <a:spcPts val="0"/>
              </a:spcBef>
              <a:spcAft>
                <a:spcPts val="0"/>
              </a:spcAft>
            </a:pPr>
            <a:r>
              <a:rPr lang="en-US" sz="1800" b="1" dirty="0">
                <a:solidFill>
                  <a:schemeClr val="tx1"/>
                </a:solidFill>
              </a:rPr>
              <a:t>a)	If the member is </a:t>
            </a:r>
            <a:r>
              <a:rPr lang="en-US" sz="1800" b="1" dirty="0" smtClean="0">
                <a:solidFill>
                  <a:schemeClr val="tx1"/>
                </a:solidFill>
              </a:rPr>
              <a:t>Bachelor </a:t>
            </a:r>
            <a:endParaRPr lang="en-US" sz="1800" b="1" dirty="0">
              <a:solidFill>
                <a:schemeClr val="tx1"/>
              </a:solidFill>
            </a:endParaRPr>
          </a:p>
          <a:p>
            <a:pPr lvl="2" algn="just">
              <a:lnSpc>
                <a:spcPct val="150000"/>
              </a:lnSpc>
            </a:pPr>
            <a:endParaRPr lang="en-US" sz="1800" b="1" dirty="0">
              <a:solidFill>
                <a:schemeClr val="tx1"/>
              </a:solidFill>
            </a:endParaRPr>
          </a:p>
          <a:p>
            <a:pPr lvl="2" algn="just">
              <a:lnSpc>
                <a:spcPct val="150000"/>
              </a:lnSpc>
            </a:pPr>
            <a:endParaRPr lang="en-US" sz="2800" b="1" dirty="0">
              <a:solidFill>
                <a:schemeClr val="tx1"/>
              </a:solidFill>
            </a:endParaRPr>
          </a:p>
          <a:p>
            <a:pPr lvl="2" algn="just">
              <a:lnSpc>
                <a:spcPct val="150000"/>
              </a:lnSpc>
            </a:pPr>
            <a:r>
              <a:rPr lang="en-US" sz="1800" b="1" dirty="0">
                <a:solidFill>
                  <a:schemeClr val="tx1"/>
                </a:solidFill>
              </a:rPr>
              <a:t>b) If the member is Batchelor or Spinster and NO Family</a:t>
            </a:r>
            <a:endParaRPr lang="en-US" sz="1800" b="1" dirty="0">
              <a:solidFill>
                <a:srgbClr val="C00000"/>
              </a:solidFill>
            </a:endParaRPr>
          </a:p>
          <a:p>
            <a:pPr lvl="2" algn="just">
              <a:lnSpc>
                <a:spcPct val="150000"/>
              </a:lnSpc>
            </a:pPr>
            <a:r>
              <a:rPr lang="en-US" sz="1800" b="1" dirty="0" smtClean="0">
                <a:solidFill>
                  <a:schemeClr val="tx1"/>
                </a:solidFill>
              </a:rPr>
              <a:t>a)	If the member is Spinster having &amp; does NOT  Family</a:t>
            </a:r>
          </a:p>
          <a:p>
            <a:pPr lvl="2" algn="just">
              <a:lnSpc>
                <a:spcPct val="150000"/>
              </a:lnSpc>
            </a:pPr>
            <a:endParaRPr lang="en-US" sz="1800" b="1" dirty="0">
              <a:solidFill>
                <a:srgbClr val="C00000"/>
              </a:solidFill>
            </a:endParaRPr>
          </a:p>
          <a:p>
            <a:pPr lvl="2" algn="just">
              <a:lnSpc>
                <a:spcPct val="150000"/>
              </a:lnSpc>
            </a:pPr>
            <a:endParaRPr lang="en-US" sz="1800" b="1" dirty="0">
              <a:solidFill>
                <a:srgbClr val="C00000"/>
              </a:solidFill>
            </a:endParaRPr>
          </a:p>
        </p:txBody>
      </p:sp>
      <p:graphicFrame>
        <p:nvGraphicFramePr>
          <p:cNvPr id="2" name="Table 2">
            <a:extLst>
              <a:ext uri="{FF2B5EF4-FFF2-40B4-BE49-F238E27FC236}">
                <a16:creationId xmlns="" xmlns:a16="http://schemas.microsoft.com/office/drawing/2014/main" id="{FB7BA5BC-EC9A-4FBB-95BC-BAE5D5A0272A}"/>
              </a:ext>
            </a:extLst>
          </p:cNvPr>
          <p:cNvGraphicFramePr>
            <a:graphicFrameLocks noGrp="1"/>
          </p:cNvGraphicFramePr>
          <p:nvPr>
            <p:extLst>
              <p:ext uri="{D42A27DB-BD31-4B8C-83A1-F6EECF244321}">
                <p14:modId xmlns:p14="http://schemas.microsoft.com/office/powerpoint/2010/main" xmlns="" val="165491863"/>
              </p:ext>
            </p:extLst>
          </p:nvPr>
        </p:nvGraphicFramePr>
        <p:xfrm>
          <a:off x="1209677" y="2897075"/>
          <a:ext cx="10534649" cy="1381760"/>
        </p:xfrm>
        <a:graphic>
          <a:graphicData uri="http://schemas.openxmlformats.org/drawingml/2006/table">
            <a:tbl>
              <a:tblPr firstRow="1" bandRow="1">
                <a:tableStyleId>{5C22544A-7EE6-4342-B048-85BDC9FD1C3A}</a:tableStyleId>
              </a:tblPr>
              <a:tblGrid>
                <a:gridCol w="1972763">
                  <a:extLst>
                    <a:ext uri="{9D8B030D-6E8A-4147-A177-3AD203B41FA5}">
                      <a16:colId xmlns="" xmlns:a16="http://schemas.microsoft.com/office/drawing/2014/main" val="3150519426"/>
                    </a:ext>
                  </a:extLst>
                </a:gridCol>
                <a:gridCol w="5612725">
                  <a:extLst>
                    <a:ext uri="{9D8B030D-6E8A-4147-A177-3AD203B41FA5}">
                      <a16:colId xmlns="" xmlns:a16="http://schemas.microsoft.com/office/drawing/2014/main" val="3607626392"/>
                    </a:ext>
                  </a:extLst>
                </a:gridCol>
                <a:gridCol w="2949161">
                  <a:extLst>
                    <a:ext uri="{9D8B030D-6E8A-4147-A177-3AD203B41FA5}">
                      <a16:colId xmlns="" xmlns:a16="http://schemas.microsoft.com/office/drawing/2014/main" val="3514680528"/>
                    </a:ext>
                  </a:extLst>
                </a:gridCol>
              </a:tblGrid>
              <a:tr h="370840">
                <a:tc>
                  <a:txBody>
                    <a:bodyPr/>
                    <a:lstStyle/>
                    <a:p>
                      <a:r>
                        <a:rPr lang="en-US" dirty="0">
                          <a:solidFill>
                            <a:srgbClr val="7030A0"/>
                          </a:solidFill>
                        </a:rPr>
                        <a:t>GENDER</a:t>
                      </a:r>
                    </a:p>
                  </a:txBody>
                  <a:tcPr/>
                </a:tc>
                <a:tc>
                  <a:txBody>
                    <a:bodyPr/>
                    <a:lstStyle/>
                    <a:p>
                      <a:r>
                        <a:rPr lang="en-US" dirty="0">
                          <a:solidFill>
                            <a:srgbClr val="7030A0"/>
                          </a:solidFill>
                        </a:rPr>
                        <a:t>EPF/EDLI SCHEME</a:t>
                      </a:r>
                    </a:p>
                  </a:txBody>
                  <a:tcPr/>
                </a:tc>
                <a:tc>
                  <a:txBody>
                    <a:bodyPr/>
                    <a:lstStyle/>
                    <a:p>
                      <a:r>
                        <a:rPr lang="en-US" dirty="0">
                          <a:solidFill>
                            <a:srgbClr val="7030A0"/>
                          </a:solidFill>
                        </a:rPr>
                        <a:t>EPS SCHEME</a:t>
                      </a:r>
                    </a:p>
                  </a:txBody>
                  <a:tcPr/>
                </a:tc>
                <a:extLst>
                  <a:ext uri="{0D108BD9-81ED-4DB2-BD59-A6C34878D82A}">
                    <a16:rowId xmlns="" xmlns:a16="http://schemas.microsoft.com/office/drawing/2014/main" val="3657769438"/>
                  </a:ext>
                </a:extLst>
              </a:tr>
              <a:tr h="370840">
                <a:tc rowSpan="2">
                  <a:txBody>
                    <a:bodyPr/>
                    <a:lstStyle/>
                    <a:p>
                      <a:endParaRPr lang="en-US" dirty="0">
                        <a:solidFill>
                          <a:schemeClr val="accent6">
                            <a:lumMod val="50000"/>
                          </a:schemeClr>
                        </a:solidFill>
                      </a:endParaRPr>
                    </a:p>
                    <a:p>
                      <a:r>
                        <a:rPr lang="en-US" dirty="0">
                          <a:solidFill>
                            <a:schemeClr val="accent6">
                              <a:lumMod val="50000"/>
                            </a:schemeClr>
                          </a:solidFill>
                        </a:rPr>
                        <a:t>Male OR Female</a:t>
                      </a:r>
                    </a:p>
                  </a:txBody>
                  <a:tcPr/>
                </a:tc>
                <a:tc>
                  <a:txBody>
                    <a:bodyPr/>
                    <a:lstStyle/>
                    <a:p>
                      <a:r>
                        <a:rPr lang="en-US" dirty="0">
                          <a:solidFill>
                            <a:srgbClr val="00B050"/>
                          </a:solidFill>
                        </a:rPr>
                        <a:t>Dependent Parents Or Any one of the family members</a:t>
                      </a:r>
                    </a:p>
                  </a:txBody>
                  <a:tcPr/>
                </a:tc>
                <a:tc rowSpan="2">
                  <a:txBody>
                    <a:bodyPr/>
                    <a:lstStyle/>
                    <a:p>
                      <a:pPr algn="l"/>
                      <a:endParaRPr lang="en-US" sz="1100" dirty="0">
                        <a:solidFill>
                          <a:schemeClr val="accent6">
                            <a:lumMod val="50000"/>
                          </a:schemeClr>
                        </a:solidFill>
                      </a:endParaRPr>
                    </a:p>
                    <a:p>
                      <a:pPr algn="l"/>
                      <a:r>
                        <a:rPr lang="en-US" dirty="0">
                          <a:solidFill>
                            <a:schemeClr val="accent6">
                              <a:lumMod val="50000"/>
                            </a:schemeClr>
                          </a:solidFill>
                        </a:rPr>
                        <a:t>Dependent Parents OR Any one of the family members</a:t>
                      </a:r>
                    </a:p>
                  </a:txBody>
                  <a:tcPr/>
                </a:tc>
                <a:extLst>
                  <a:ext uri="{0D108BD9-81ED-4DB2-BD59-A6C34878D82A}">
                    <a16:rowId xmlns="" xmlns:a16="http://schemas.microsoft.com/office/drawing/2014/main" val="4064849146"/>
                  </a:ext>
                </a:extLst>
              </a:tr>
              <a:tr h="370840">
                <a:tc vMerge="1">
                  <a:txBody>
                    <a:bodyPr/>
                    <a:lstStyle/>
                    <a:p>
                      <a:endParaRPr lang="en-US" dirty="0"/>
                    </a:p>
                  </a:txBody>
                  <a:tcPr/>
                </a:tc>
                <a:tc>
                  <a:txBody>
                    <a:bodyPr/>
                    <a:lstStyle/>
                    <a:p>
                      <a:r>
                        <a:rPr lang="en-US" dirty="0">
                          <a:solidFill>
                            <a:schemeClr val="accent6">
                              <a:lumMod val="50000"/>
                            </a:schemeClr>
                          </a:solidFill>
                        </a:rPr>
                        <a:t>(Nomination can be made for one or more persons belonging to his family duly mentioning the % of share)</a:t>
                      </a:r>
                    </a:p>
                  </a:txBody>
                  <a:tcPr/>
                </a:tc>
                <a:tc vMerge="1">
                  <a:txBody>
                    <a:bodyPr/>
                    <a:lstStyle/>
                    <a:p>
                      <a:endParaRPr lang="en-US" dirty="0"/>
                    </a:p>
                  </a:txBody>
                  <a:tcPr/>
                </a:tc>
                <a:extLst>
                  <a:ext uri="{0D108BD9-81ED-4DB2-BD59-A6C34878D82A}">
                    <a16:rowId xmlns="" xmlns:a16="http://schemas.microsoft.com/office/drawing/2014/main" val="2267661564"/>
                  </a:ext>
                </a:extLst>
              </a:tr>
            </a:tbl>
          </a:graphicData>
        </a:graphic>
      </p:graphicFrame>
      <p:graphicFrame>
        <p:nvGraphicFramePr>
          <p:cNvPr id="7" name="Table 2">
            <a:extLst>
              <a:ext uri="{FF2B5EF4-FFF2-40B4-BE49-F238E27FC236}">
                <a16:creationId xmlns="" xmlns:a16="http://schemas.microsoft.com/office/drawing/2014/main" id="{13B5977D-6458-41C1-BDE4-B1ABE414CE17}"/>
              </a:ext>
            </a:extLst>
          </p:cNvPr>
          <p:cNvGraphicFramePr>
            <a:graphicFrameLocks noGrp="1"/>
          </p:cNvGraphicFramePr>
          <p:nvPr>
            <p:extLst>
              <p:ext uri="{D42A27DB-BD31-4B8C-83A1-F6EECF244321}">
                <p14:modId xmlns:p14="http://schemas.microsoft.com/office/powerpoint/2010/main" xmlns="" val="1911939255"/>
              </p:ext>
            </p:extLst>
          </p:nvPr>
        </p:nvGraphicFramePr>
        <p:xfrm>
          <a:off x="1209677" y="4799642"/>
          <a:ext cx="10534649" cy="1381760"/>
        </p:xfrm>
        <a:graphic>
          <a:graphicData uri="http://schemas.openxmlformats.org/drawingml/2006/table">
            <a:tbl>
              <a:tblPr firstRow="1" bandRow="1">
                <a:tableStyleId>{5C22544A-7EE6-4342-B048-85BDC9FD1C3A}</a:tableStyleId>
              </a:tblPr>
              <a:tblGrid>
                <a:gridCol w="1972763">
                  <a:extLst>
                    <a:ext uri="{9D8B030D-6E8A-4147-A177-3AD203B41FA5}">
                      <a16:colId xmlns="" xmlns:a16="http://schemas.microsoft.com/office/drawing/2014/main" val="3150519426"/>
                    </a:ext>
                  </a:extLst>
                </a:gridCol>
                <a:gridCol w="5612725">
                  <a:extLst>
                    <a:ext uri="{9D8B030D-6E8A-4147-A177-3AD203B41FA5}">
                      <a16:colId xmlns="" xmlns:a16="http://schemas.microsoft.com/office/drawing/2014/main" val="3607626392"/>
                    </a:ext>
                  </a:extLst>
                </a:gridCol>
                <a:gridCol w="2949161">
                  <a:extLst>
                    <a:ext uri="{9D8B030D-6E8A-4147-A177-3AD203B41FA5}">
                      <a16:colId xmlns="" xmlns:a16="http://schemas.microsoft.com/office/drawing/2014/main" val="3514680528"/>
                    </a:ext>
                  </a:extLst>
                </a:gridCol>
              </a:tblGrid>
              <a:tr h="370840">
                <a:tc>
                  <a:txBody>
                    <a:bodyPr/>
                    <a:lstStyle/>
                    <a:p>
                      <a:r>
                        <a:rPr lang="en-US" dirty="0"/>
                        <a:t>GENDER</a:t>
                      </a:r>
                    </a:p>
                  </a:txBody>
                  <a:tcPr/>
                </a:tc>
                <a:tc>
                  <a:txBody>
                    <a:bodyPr/>
                    <a:lstStyle/>
                    <a:p>
                      <a:r>
                        <a:rPr lang="en-US" dirty="0"/>
                        <a:t>EPF/EDLI SCHEME</a:t>
                      </a:r>
                    </a:p>
                  </a:txBody>
                  <a:tcPr/>
                </a:tc>
                <a:tc>
                  <a:txBody>
                    <a:bodyPr/>
                    <a:lstStyle/>
                    <a:p>
                      <a:r>
                        <a:rPr lang="en-US" dirty="0"/>
                        <a:t>EPS SCHEME</a:t>
                      </a:r>
                    </a:p>
                  </a:txBody>
                  <a:tcPr/>
                </a:tc>
                <a:extLst>
                  <a:ext uri="{0D108BD9-81ED-4DB2-BD59-A6C34878D82A}">
                    <a16:rowId xmlns="" xmlns:a16="http://schemas.microsoft.com/office/drawing/2014/main" val="3657769438"/>
                  </a:ext>
                </a:extLst>
              </a:tr>
              <a:tr h="370840">
                <a:tc rowSpan="2">
                  <a:txBody>
                    <a:bodyPr/>
                    <a:lstStyle/>
                    <a:p>
                      <a:endParaRPr lang="en-US" dirty="0">
                        <a:solidFill>
                          <a:srgbClr val="7030A0"/>
                        </a:solidFill>
                      </a:endParaRPr>
                    </a:p>
                    <a:p>
                      <a:r>
                        <a:rPr lang="en-US" dirty="0">
                          <a:solidFill>
                            <a:srgbClr val="7030A0"/>
                          </a:solidFill>
                        </a:rPr>
                        <a:t>Male OR Female</a:t>
                      </a:r>
                    </a:p>
                  </a:txBody>
                  <a:tcPr/>
                </a:tc>
                <a:tc>
                  <a:txBody>
                    <a:bodyPr/>
                    <a:lstStyle/>
                    <a:p>
                      <a:r>
                        <a:rPr lang="en-US" dirty="0">
                          <a:solidFill>
                            <a:srgbClr val="002060"/>
                          </a:solidFill>
                        </a:rPr>
                        <a:t>Any person OR persons</a:t>
                      </a:r>
                    </a:p>
                  </a:txBody>
                  <a:tcPr/>
                </a:tc>
                <a:tc rowSpan="2">
                  <a:txBody>
                    <a:bodyPr/>
                    <a:lstStyle/>
                    <a:p>
                      <a:pPr algn="l"/>
                      <a:endParaRPr lang="en-US" dirty="0">
                        <a:solidFill>
                          <a:srgbClr val="7030A0"/>
                        </a:solidFill>
                      </a:endParaRPr>
                    </a:p>
                    <a:p>
                      <a:pPr algn="l"/>
                      <a:r>
                        <a:rPr lang="en-US" dirty="0">
                          <a:solidFill>
                            <a:srgbClr val="7030A0"/>
                          </a:solidFill>
                        </a:rPr>
                        <a:t>Any person</a:t>
                      </a:r>
                    </a:p>
                  </a:txBody>
                  <a:tcPr/>
                </a:tc>
                <a:extLst>
                  <a:ext uri="{0D108BD9-81ED-4DB2-BD59-A6C34878D82A}">
                    <a16:rowId xmlns="" xmlns:a16="http://schemas.microsoft.com/office/drawing/2014/main" val="4064849146"/>
                  </a:ext>
                </a:extLst>
              </a:tr>
              <a:tr h="370840">
                <a:tc vMerge="1">
                  <a:txBody>
                    <a:bodyPr/>
                    <a:lstStyle/>
                    <a:p>
                      <a:endParaRPr lang="en-US" dirty="0"/>
                    </a:p>
                  </a:txBody>
                  <a:tcPr/>
                </a:tc>
                <a:tc>
                  <a:txBody>
                    <a:bodyPr/>
                    <a:lstStyle/>
                    <a:p>
                      <a:r>
                        <a:rPr lang="en-US" dirty="0">
                          <a:solidFill>
                            <a:srgbClr val="7030A0"/>
                          </a:solidFill>
                        </a:rPr>
                        <a:t>(Nomination can be made for one or more persons duly mentioning the % of share</a:t>
                      </a:r>
                    </a:p>
                  </a:txBody>
                  <a:tcPr/>
                </a:tc>
                <a:tc vMerge="1">
                  <a:txBody>
                    <a:bodyPr/>
                    <a:lstStyle/>
                    <a:p>
                      <a:endParaRPr lang="en-US" dirty="0"/>
                    </a:p>
                  </a:txBody>
                  <a:tcPr/>
                </a:tc>
                <a:extLst>
                  <a:ext uri="{0D108BD9-81ED-4DB2-BD59-A6C34878D82A}">
                    <a16:rowId xmlns="" xmlns:a16="http://schemas.microsoft.com/office/drawing/2014/main" val="2267661564"/>
                  </a:ext>
                </a:extLst>
              </a:tr>
            </a:tbl>
          </a:graphicData>
        </a:graphic>
      </p:graphicFrame>
      <p:pic>
        <p:nvPicPr>
          <p:cNvPr id="6" name="Picture 2" descr="C:\Users\Epfo\Desktop\logo-black.png"/>
          <p:cNvPicPr>
            <a:picLocks noChangeAspect="1" noChangeArrowheads="1"/>
          </p:cNvPicPr>
          <p:nvPr/>
        </p:nvPicPr>
        <p:blipFill>
          <a:blip r:embed="rId2"/>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3411388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3F328FB-7C5B-4683-B454-3B8A4F8C64A0}"/>
              </a:ext>
            </a:extLst>
          </p:cNvPr>
          <p:cNvSpPr/>
          <p:nvPr/>
        </p:nvSpPr>
        <p:spPr>
          <a:xfrm>
            <a:off x="9161254" y="5149972"/>
            <a:ext cx="1017917" cy="155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02E530BB-67AC-41CB-90F6-97631A555789}"/>
              </a:ext>
            </a:extLst>
          </p:cNvPr>
          <p:cNvSpPr txBox="1">
            <a:spLocks/>
          </p:cNvSpPr>
          <p:nvPr/>
        </p:nvSpPr>
        <p:spPr>
          <a:xfrm>
            <a:off x="782198" y="702159"/>
            <a:ext cx="10135519" cy="807151"/>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i="0" dirty="0">
                <a:effectLst/>
                <a:latin typeface="Proxima Nova Regular"/>
              </a:rPr>
              <a:t>E- nomination </a:t>
            </a:r>
            <a:r>
              <a:rPr lang="en-US" b="1" i="0" dirty="0" smtClean="0">
                <a:effectLst/>
                <a:latin typeface="Proxima Nova Regular"/>
              </a:rPr>
              <a:t>(</a:t>
            </a:r>
            <a:r>
              <a:rPr lang="en-US" b="1" dirty="0">
                <a:solidFill>
                  <a:srgbClr val="FFFF00"/>
                </a:solidFill>
                <a:latin typeface="Proxima Nova Regular"/>
              </a:rPr>
              <a:t>CLASSIFICATION</a:t>
            </a:r>
            <a:r>
              <a:rPr lang="en-US" b="1" i="0" dirty="0" smtClean="0">
                <a:effectLst/>
                <a:latin typeface="Proxima Nova Regular"/>
              </a:rPr>
              <a:t>)</a:t>
            </a:r>
            <a:endParaRPr lang="en-US" dirty="0">
              <a:solidFill>
                <a:schemeClr val="accent4">
                  <a:lumMod val="40000"/>
                  <a:lumOff val="60000"/>
                </a:schemeClr>
              </a:solidFill>
              <a:latin typeface="Britannic Bold" panose="020B0903060703020204" pitchFamily="34" charset="0"/>
            </a:endParaRPr>
          </a:p>
        </p:txBody>
      </p:sp>
      <p:graphicFrame>
        <p:nvGraphicFramePr>
          <p:cNvPr id="3" name="Table 2">
            <a:extLst>
              <a:ext uri="{FF2B5EF4-FFF2-40B4-BE49-F238E27FC236}">
                <a16:creationId xmlns="" xmlns:a16="http://schemas.microsoft.com/office/drawing/2014/main" id="{97D71911-8A5A-4BD1-9BA3-24C83C96363C}"/>
              </a:ext>
            </a:extLst>
          </p:cNvPr>
          <p:cNvGraphicFramePr>
            <a:graphicFrameLocks noGrp="1"/>
          </p:cNvGraphicFramePr>
          <p:nvPr>
            <p:extLst>
              <p:ext uri="{D42A27DB-BD31-4B8C-83A1-F6EECF244321}">
                <p14:modId xmlns:p14="http://schemas.microsoft.com/office/powerpoint/2010/main" xmlns="" val="1623173297"/>
              </p:ext>
            </p:extLst>
          </p:nvPr>
        </p:nvGraphicFramePr>
        <p:xfrm>
          <a:off x="738130" y="2335213"/>
          <a:ext cx="10223653" cy="3623310"/>
        </p:xfrm>
        <a:graphic>
          <a:graphicData uri="http://schemas.openxmlformats.org/drawingml/2006/table">
            <a:tbl>
              <a:tblPr firstRow="1" bandRow="1">
                <a:tableStyleId>{5C22544A-7EE6-4342-B048-85BDC9FD1C3A}</a:tableStyleId>
              </a:tblPr>
              <a:tblGrid>
                <a:gridCol w="1273796">
                  <a:extLst>
                    <a:ext uri="{9D8B030D-6E8A-4147-A177-3AD203B41FA5}">
                      <a16:colId xmlns="" xmlns:a16="http://schemas.microsoft.com/office/drawing/2014/main" val="2269585716"/>
                    </a:ext>
                  </a:extLst>
                </a:gridCol>
                <a:gridCol w="6026321">
                  <a:extLst>
                    <a:ext uri="{9D8B030D-6E8A-4147-A177-3AD203B41FA5}">
                      <a16:colId xmlns="" xmlns:a16="http://schemas.microsoft.com/office/drawing/2014/main" val="1019639818"/>
                    </a:ext>
                  </a:extLst>
                </a:gridCol>
                <a:gridCol w="2923536">
                  <a:extLst>
                    <a:ext uri="{9D8B030D-6E8A-4147-A177-3AD203B41FA5}">
                      <a16:colId xmlns="" xmlns:a16="http://schemas.microsoft.com/office/drawing/2014/main" val="705369814"/>
                    </a:ext>
                  </a:extLst>
                </a:gridCol>
              </a:tblGrid>
              <a:tr h="370840">
                <a:tc>
                  <a:txBody>
                    <a:bodyPr/>
                    <a:lstStyle/>
                    <a:p>
                      <a:r>
                        <a:rPr lang="en-US" dirty="0"/>
                        <a:t>GENDER</a:t>
                      </a:r>
                    </a:p>
                  </a:txBody>
                  <a:tcPr/>
                </a:tc>
                <a:tc>
                  <a:txBody>
                    <a:bodyPr/>
                    <a:lstStyle/>
                    <a:p>
                      <a:r>
                        <a:rPr lang="en-US" dirty="0"/>
                        <a:t>EPF/EDLI SCHEME</a:t>
                      </a:r>
                    </a:p>
                  </a:txBody>
                  <a:tcPr/>
                </a:tc>
                <a:tc>
                  <a:txBody>
                    <a:bodyPr/>
                    <a:lstStyle/>
                    <a:p>
                      <a:r>
                        <a:rPr lang="en-US" dirty="0"/>
                        <a:t>EPS SCHEME</a:t>
                      </a:r>
                    </a:p>
                  </a:txBody>
                  <a:tcPr/>
                </a:tc>
                <a:extLst>
                  <a:ext uri="{0D108BD9-81ED-4DB2-BD59-A6C34878D82A}">
                    <a16:rowId xmlns="" xmlns:a16="http://schemas.microsoft.com/office/drawing/2014/main" val="1171788541"/>
                  </a:ext>
                </a:extLst>
              </a:tr>
              <a:tr h="1048067">
                <a:tc>
                  <a:txBody>
                    <a:bodyPr/>
                    <a:lstStyle/>
                    <a:p>
                      <a:endParaRPr lang="en-US" sz="1600" dirty="0"/>
                    </a:p>
                    <a:p>
                      <a:endParaRPr lang="en-US" sz="1000" dirty="0"/>
                    </a:p>
                    <a:p>
                      <a:r>
                        <a:rPr lang="en-US" dirty="0">
                          <a:solidFill>
                            <a:schemeClr val="accent2">
                              <a:lumMod val="75000"/>
                            </a:schemeClr>
                          </a:solidFill>
                        </a:rPr>
                        <a:t>Male</a:t>
                      </a:r>
                    </a:p>
                  </a:txBody>
                  <a:tcPr/>
                </a:tc>
                <a:tc>
                  <a:txBody>
                    <a:bodyPr/>
                    <a:lstStyle/>
                    <a:p>
                      <a:pPr marL="285750" indent="-285750">
                        <a:buFont typeface="Wingdings" panose="05000000000000000000" pitchFamily="2" charset="2"/>
                        <a:buChar char="v"/>
                      </a:pPr>
                      <a:r>
                        <a:rPr lang="en-US" dirty="0">
                          <a:solidFill>
                            <a:srgbClr val="7030A0"/>
                          </a:solidFill>
                        </a:rPr>
                        <a:t>Wife</a:t>
                      </a:r>
                    </a:p>
                    <a:p>
                      <a:pPr marL="285750" indent="-285750">
                        <a:buFont typeface="Wingdings" panose="05000000000000000000" pitchFamily="2" charset="2"/>
                        <a:buChar char="v"/>
                      </a:pPr>
                      <a:r>
                        <a:rPr lang="en-US" dirty="0">
                          <a:solidFill>
                            <a:srgbClr val="7030A0"/>
                          </a:solidFill>
                        </a:rPr>
                        <a:t>Children</a:t>
                      </a:r>
                    </a:p>
                    <a:p>
                      <a:pPr marL="285750" indent="-285750">
                        <a:buFont typeface="Wingdings" panose="05000000000000000000" pitchFamily="2" charset="2"/>
                        <a:buChar char="v"/>
                      </a:pPr>
                      <a:r>
                        <a:rPr lang="en-US" dirty="0">
                          <a:solidFill>
                            <a:srgbClr val="7030A0"/>
                          </a:solidFill>
                        </a:rPr>
                        <a:t>Dependent parents</a:t>
                      </a:r>
                    </a:p>
                    <a:p>
                      <a:pPr marL="285750" indent="-285750">
                        <a:buFont typeface="Wingdings" panose="05000000000000000000" pitchFamily="2" charset="2"/>
                        <a:buChar char="v"/>
                      </a:pPr>
                      <a:r>
                        <a:rPr lang="en-US" dirty="0">
                          <a:solidFill>
                            <a:srgbClr val="7030A0"/>
                          </a:solidFill>
                        </a:rPr>
                        <a:t>Deceased Son’s widow &amp; Children</a:t>
                      </a:r>
                    </a:p>
                  </a:txBody>
                  <a:tcPr/>
                </a:tc>
                <a:tc>
                  <a:txBody>
                    <a:bodyPr/>
                    <a:lstStyle/>
                    <a:p>
                      <a:pPr algn="l"/>
                      <a:endParaRPr lang="en-US" sz="1100" dirty="0"/>
                    </a:p>
                    <a:p>
                      <a:pPr algn="l"/>
                      <a:r>
                        <a:rPr lang="en-US" dirty="0" smtClean="0">
                          <a:solidFill>
                            <a:srgbClr val="002060"/>
                          </a:solidFill>
                        </a:rPr>
                        <a:t>Spouse &amp; </a:t>
                      </a:r>
                      <a:r>
                        <a:rPr lang="en-US" dirty="0">
                          <a:solidFill>
                            <a:srgbClr val="002060"/>
                          </a:solidFill>
                        </a:rPr>
                        <a:t>Children including legally adopted children</a:t>
                      </a:r>
                    </a:p>
                  </a:txBody>
                  <a:tcPr/>
                </a:tc>
                <a:extLst>
                  <a:ext uri="{0D108BD9-81ED-4DB2-BD59-A6C34878D82A}">
                    <a16:rowId xmlns="" xmlns:a16="http://schemas.microsoft.com/office/drawing/2014/main" val="3515894821"/>
                  </a:ext>
                </a:extLst>
              </a:tr>
              <a:tr h="875030">
                <a:tc>
                  <a:txBody>
                    <a:bodyPr/>
                    <a:lstStyle/>
                    <a:p>
                      <a:endParaRPr lang="en-US" dirty="0"/>
                    </a:p>
                    <a:p>
                      <a:endParaRPr lang="en-US" sz="1050" dirty="0"/>
                    </a:p>
                    <a:p>
                      <a:r>
                        <a:rPr lang="en-US" dirty="0">
                          <a:solidFill>
                            <a:schemeClr val="accent2"/>
                          </a:solidFill>
                        </a:rPr>
                        <a:t>Female</a:t>
                      </a:r>
                    </a:p>
                  </a:txBody>
                  <a:tcPr/>
                </a:tc>
                <a:tc>
                  <a:txBody>
                    <a:bodyPr/>
                    <a:lstStyle/>
                    <a:p>
                      <a:pPr marL="285750" indent="-285750">
                        <a:buFont typeface="Wingdings" panose="05000000000000000000" pitchFamily="2" charset="2"/>
                        <a:buChar char="v"/>
                      </a:pPr>
                      <a:r>
                        <a:rPr lang="en-US" dirty="0">
                          <a:solidFill>
                            <a:srgbClr val="00B0F0"/>
                          </a:solidFill>
                        </a:rPr>
                        <a:t>Husband</a:t>
                      </a:r>
                    </a:p>
                    <a:p>
                      <a:pPr marL="285750" indent="-285750">
                        <a:buFont typeface="Wingdings" panose="05000000000000000000" pitchFamily="2" charset="2"/>
                        <a:buChar char="v"/>
                      </a:pPr>
                      <a:r>
                        <a:rPr lang="en-US" dirty="0">
                          <a:solidFill>
                            <a:srgbClr val="00B0F0"/>
                          </a:solidFill>
                        </a:rPr>
                        <a:t>Children</a:t>
                      </a:r>
                    </a:p>
                    <a:p>
                      <a:pPr marL="285750" indent="-285750">
                        <a:buFont typeface="Wingdings" panose="05000000000000000000" pitchFamily="2" charset="2"/>
                        <a:buChar char="v"/>
                      </a:pPr>
                      <a:r>
                        <a:rPr lang="en-US" dirty="0">
                          <a:solidFill>
                            <a:srgbClr val="00B0F0"/>
                          </a:solidFill>
                        </a:rPr>
                        <a:t>Dependent parents</a:t>
                      </a:r>
                    </a:p>
                    <a:p>
                      <a:pPr marL="285750" indent="-285750">
                        <a:buFont typeface="Wingdings" panose="05000000000000000000" pitchFamily="2" charset="2"/>
                        <a:buChar char="v"/>
                      </a:pPr>
                      <a:r>
                        <a:rPr lang="en-US" dirty="0">
                          <a:solidFill>
                            <a:srgbClr val="00B0F0"/>
                          </a:solidFill>
                        </a:rPr>
                        <a:t>Deceased Son’s widow &amp; Children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Spouse &amp; </a:t>
                      </a:r>
                      <a:r>
                        <a:rPr lang="en-US" dirty="0">
                          <a:solidFill>
                            <a:srgbClr val="7030A0"/>
                          </a:solidFill>
                        </a:rPr>
                        <a:t>Children including legally adopted children</a:t>
                      </a:r>
                    </a:p>
                    <a:p>
                      <a:endParaRPr lang="en-US" dirty="0"/>
                    </a:p>
                  </a:txBody>
                  <a:tcPr/>
                </a:tc>
                <a:extLst>
                  <a:ext uri="{0D108BD9-81ED-4DB2-BD59-A6C34878D82A}">
                    <a16:rowId xmlns="" xmlns:a16="http://schemas.microsoft.com/office/drawing/2014/main" val="1482005484"/>
                  </a:ext>
                </a:extLst>
              </a:tr>
              <a:tr h="875030">
                <a:tc>
                  <a:txBody>
                    <a:bodyPr/>
                    <a:lstStyle/>
                    <a:p>
                      <a:endParaRPr lang="en-US" dirty="0"/>
                    </a:p>
                  </a:txBody>
                  <a:tcPr/>
                </a:tc>
                <a:tc>
                  <a:txBody>
                    <a:bodyPr/>
                    <a:lstStyle/>
                    <a:p>
                      <a:r>
                        <a:rPr lang="en-US" dirty="0">
                          <a:solidFill>
                            <a:schemeClr val="accent5">
                              <a:lumMod val="50000"/>
                            </a:schemeClr>
                          </a:solidFill>
                        </a:rPr>
                        <a:t>Note- Nomination can be made for one or more persons belonging to his/her family duly mentioning % of share</a:t>
                      </a:r>
                    </a:p>
                  </a:txBody>
                  <a:tcPr/>
                </a:tc>
                <a:tc>
                  <a:txBody>
                    <a:bodyPr/>
                    <a:lstStyle/>
                    <a:p>
                      <a:endParaRPr lang="en-US" dirty="0"/>
                    </a:p>
                  </a:txBody>
                  <a:tcPr/>
                </a:tc>
                <a:extLst>
                  <a:ext uri="{0D108BD9-81ED-4DB2-BD59-A6C34878D82A}">
                    <a16:rowId xmlns="" xmlns:a16="http://schemas.microsoft.com/office/drawing/2014/main" val="330633712"/>
                  </a:ext>
                </a:extLst>
              </a:tr>
            </a:tbl>
          </a:graphicData>
        </a:graphic>
      </p:graphicFrame>
      <p:sp>
        <p:nvSpPr>
          <p:cNvPr id="7" name="TextBox 6">
            <a:extLst>
              <a:ext uri="{FF2B5EF4-FFF2-40B4-BE49-F238E27FC236}">
                <a16:creationId xmlns="" xmlns:a16="http://schemas.microsoft.com/office/drawing/2014/main" id="{65E948E3-4A81-4946-8863-B54B23607A6E}"/>
              </a:ext>
            </a:extLst>
          </p:cNvPr>
          <p:cNvSpPr txBox="1"/>
          <p:nvPr/>
        </p:nvSpPr>
        <p:spPr>
          <a:xfrm>
            <a:off x="782198" y="1891784"/>
            <a:ext cx="4649119"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285750" indent="-285750">
              <a:buFont typeface="Arial" panose="020B0604020202020204" pitchFamily="34" charset="0"/>
              <a:buChar char="•"/>
            </a:pPr>
            <a:r>
              <a:rPr lang="en-US" sz="1800" b="1" dirty="0">
                <a:solidFill>
                  <a:schemeClr val="tx1"/>
                </a:solidFill>
              </a:rPr>
              <a:t>If the member is a Married Person :-</a:t>
            </a:r>
            <a:endParaRPr lang="en-US" dirty="0"/>
          </a:p>
        </p:txBody>
      </p:sp>
      <p:pic>
        <p:nvPicPr>
          <p:cNvPr id="6" name="Picture 2" descr="C:\Users\Epfo\Desktop\logo-black.png"/>
          <p:cNvPicPr>
            <a:picLocks noChangeAspect="1" noChangeArrowheads="1"/>
          </p:cNvPicPr>
          <p:nvPr/>
        </p:nvPicPr>
        <p:blipFill>
          <a:blip r:embed="rId2"/>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1588907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B226070-C44E-4ACC-B71B-0043C299ECD7}"/>
              </a:ext>
            </a:extLst>
          </p:cNvPr>
          <p:cNvSpPr txBox="1">
            <a:spLocks/>
          </p:cNvSpPr>
          <p:nvPr/>
        </p:nvSpPr>
        <p:spPr>
          <a:xfrm>
            <a:off x="771181" y="713177"/>
            <a:ext cx="10124501" cy="8181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i="0" dirty="0">
                <a:effectLst/>
                <a:latin typeface="Proxima Nova Regular"/>
              </a:rPr>
              <a:t>E- nomination (</a:t>
            </a:r>
            <a:r>
              <a:rPr lang="en-US" b="1" i="0" dirty="0">
                <a:solidFill>
                  <a:srgbClr val="FFFF00"/>
                </a:solidFill>
                <a:effectLst/>
                <a:latin typeface="Proxima Nova Regular"/>
              </a:rPr>
              <a:t>pre-requisites</a:t>
            </a:r>
            <a:r>
              <a:rPr lang="en-US" b="1" i="0" dirty="0">
                <a:effectLst/>
                <a:latin typeface="Proxima Nova Regular"/>
              </a:rPr>
              <a:t>)</a:t>
            </a:r>
            <a:endParaRPr lang="en-US" dirty="0">
              <a:solidFill>
                <a:schemeClr val="accent4">
                  <a:lumMod val="40000"/>
                  <a:lumOff val="60000"/>
                </a:schemeClr>
              </a:solidFill>
              <a:latin typeface="Britannic Bold" panose="020B0903060703020204" pitchFamily="34" charset="0"/>
            </a:endParaRPr>
          </a:p>
        </p:txBody>
      </p:sp>
      <p:sp>
        <p:nvSpPr>
          <p:cNvPr id="5" name="TextBox 4">
            <a:extLst>
              <a:ext uri="{FF2B5EF4-FFF2-40B4-BE49-F238E27FC236}">
                <a16:creationId xmlns="" xmlns:a16="http://schemas.microsoft.com/office/drawing/2014/main" id="{B99AE434-E3C7-4B1A-842D-4996F0B1C228}"/>
              </a:ext>
            </a:extLst>
          </p:cNvPr>
          <p:cNvSpPr txBox="1"/>
          <p:nvPr/>
        </p:nvSpPr>
        <p:spPr>
          <a:xfrm>
            <a:off x="749147" y="1929886"/>
            <a:ext cx="10201619"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nSpc>
                <a:spcPct val="200000"/>
              </a:lnSpc>
              <a:buFont typeface="Arial" panose="020B0604020202020204" pitchFamily="34" charset="0"/>
              <a:buChar char="•"/>
            </a:pPr>
            <a:r>
              <a:rPr lang="en-US" sz="2000" b="1" dirty="0">
                <a:solidFill>
                  <a:schemeClr val="tx1"/>
                </a:solidFill>
              </a:rPr>
              <a:t>UAN should be activated.</a:t>
            </a:r>
          </a:p>
          <a:p>
            <a:pPr marL="285750" indent="-285750">
              <a:lnSpc>
                <a:spcPct val="200000"/>
              </a:lnSpc>
              <a:buFont typeface="Arial" panose="020B0604020202020204" pitchFamily="34" charset="0"/>
              <a:buChar char="•"/>
            </a:pPr>
            <a:r>
              <a:rPr lang="en-US" sz="2000" b="1" dirty="0">
                <a:solidFill>
                  <a:srgbClr val="191EFF"/>
                </a:solidFill>
              </a:rPr>
              <a:t>Verified Aadhar should be linked with UAN.</a:t>
            </a:r>
          </a:p>
          <a:p>
            <a:pPr marL="285750" indent="-285750">
              <a:lnSpc>
                <a:spcPct val="200000"/>
              </a:lnSpc>
              <a:buFont typeface="Arial" panose="020B0604020202020204" pitchFamily="34" charset="0"/>
              <a:buChar char="•"/>
            </a:pPr>
            <a:r>
              <a:rPr lang="en-US" sz="2000" b="1" dirty="0">
                <a:solidFill>
                  <a:srgbClr val="C00000"/>
                </a:solidFill>
              </a:rPr>
              <a:t>Mobile number should be linked with Aadhar.</a:t>
            </a:r>
          </a:p>
          <a:p>
            <a:pPr marL="285750" indent="-285750">
              <a:lnSpc>
                <a:spcPct val="200000"/>
              </a:lnSpc>
              <a:buFont typeface="Arial" panose="020B0604020202020204" pitchFamily="34" charset="0"/>
              <a:buChar char="•"/>
            </a:pPr>
            <a:r>
              <a:rPr lang="en-US" sz="2000" b="1" dirty="0">
                <a:solidFill>
                  <a:srgbClr val="00B050"/>
                </a:solidFill>
              </a:rPr>
              <a:t>Member UAN profile should be updated with all details including address and passport size photograph.</a:t>
            </a:r>
          </a:p>
          <a:p>
            <a:pPr marL="285750" indent="-285750">
              <a:lnSpc>
                <a:spcPct val="200000"/>
              </a:lnSpc>
              <a:buFont typeface="Arial" panose="020B0604020202020204" pitchFamily="34" charset="0"/>
              <a:buChar char="•"/>
            </a:pPr>
            <a:r>
              <a:rPr lang="en-US" sz="2000" b="1" dirty="0">
                <a:solidFill>
                  <a:srgbClr val="FF0000"/>
                </a:solidFill>
              </a:rPr>
              <a:t>Passport size photos of all nominees (size 3.5 cm x 4.5 cm).</a:t>
            </a:r>
          </a:p>
          <a:p>
            <a:pPr marL="285750" indent="-285750">
              <a:lnSpc>
                <a:spcPct val="200000"/>
              </a:lnSpc>
              <a:buFont typeface="Arial" panose="020B0604020202020204" pitchFamily="34" charset="0"/>
              <a:buChar char="•"/>
            </a:pPr>
            <a:r>
              <a:rPr lang="en-US" sz="2000" b="1" dirty="0"/>
              <a:t>Aadhar, Address &amp; bank account details of all nominees.</a:t>
            </a:r>
          </a:p>
        </p:txBody>
      </p:sp>
      <p:pic>
        <p:nvPicPr>
          <p:cNvPr id="6" name="Picture 2" descr="C:\Users\Epfo\Desktop\logo-black.png"/>
          <p:cNvPicPr>
            <a:picLocks noChangeAspect="1" noChangeArrowheads="1"/>
          </p:cNvPicPr>
          <p:nvPr/>
        </p:nvPicPr>
        <p:blipFill>
          <a:blip r:embed="rId2"/>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2760533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FF9CEC-6CC5-461A-B72B-17C20C56146E}"/>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2778" b="9057"/>
          <a:stretch/>
        </p:blipFill>
        <p:spPr>
          <a:xfrm>
            <a:off x="783433" y="1571626"/>
            <a:ext cx="10625137" cy="4671672"/>
          </a:xfrm>
          <a:prstGeom prst="rect">
            <a:avLst/>
          </a:prstGeom>
        </p:spPr>
      </p:pic>
      <p:sp>
        <p:nvSpPr>
          <p:cNvPr id="6" name="TextBox 5">
            <a:extLst>
              <a:ext uri="{FF2B5EF4-FFF2-40B4-BE49-F238E27FC236}">
                <a16:creationId xmlns="" xmlns:a16="http://schemas.microsoft.com/office/drawing/2014/main" id="{CFEB9684-B5A9-4F5D-919F-37DD865FFB83}"/>
              </a:ext>
            </a:extLst>
          </p:cNvPr>
          <p:cNvSpPr txBox="1"/>
          <p:nvPr/>
        </p:nvSpPr>
        <p:spPr>
          <a:xfrm>
            <a:off x="1133475" y="6386174"/>
            <a:ext cx="10353676" cy="369332"/>
          </a:xfrm>
          <a:prstGeom prst="rect">
            <a:avLst/>
          </a:prstGeom>
          <a:noFill/>
        </p:spPr>
        <p:txBody>
          <a:bodyPr wrap="square">
            <a:spAutoFit/>
          </a:bodyPr>
          <a:lstStyle/>
          <a:p>
            <a:r>
              <a:rPr lang="en-US" sz="1800" b="1" dirty="0">
                <a:solidFill>
                  <a:schemeClr val="tx1"/>
                </a:solidFill>
              </a:rPr>
              <a:t>Login to UAN member portal (</a:t>
            </a:r>
            <a:r>
              <a:rPr lang="en-US" sz="1800" b="1" dirty="0">
                <a:solidFill>
                  <a:srgbClr val="C00000"/>
                </a:solidFill>
              </a:rPr>
              <a:t>https://unifiedportal-mem.epfindia.gov.in/memberinterface/</a:t>
            </a:r>
            <a:r>
              <a:rPr lang="en-US" sz="1800" b="1" dirty="0">
                <a:solidFill>
                  <a:schemeClr val="tx1"/>
                </a:solidFill>
              </a:rPr>
              <a:t>)</a:t>
            </a:r>
            <a:endParaRPr lang="en-US" dirty="0"/>
          </a:p>
        </p:txBody>
      </p:sp>
      <p:sp>
        <p:nvSpPr>
          <p:cNvPr id="8" name="Title 1">
            <a:extLst>
              <a:ext uri="{FF2B5EF4-FFF2-40B4-BE49-F238E27FC236}">
                <a16:creationId xmlns="" xmlns:a16="http://schemas.microsoft.com/office/drawing/2014/main" id="{F964AA78-8597-4FAE-9ABB-E941FA201467}"/>
              </a:ext>
            </a:extLst>
          </p:cNvPr>
          <p:cNvSpPr txBox="1">
            <a:spLocks/>
          </p:cNvSpPr>
          <p:nvPr/>
        </p:nvSpPr>
        <p:spPr>
          <a:xfrm>
            <a:off x="581192" y="749785"/>
            <a:ext cx="11029616" cy="5831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Proxima Nova Regular"/>
              </a:rPr>
              <a:t>E- nomination (</a:t>
            </a:r>
            <a:r>
              <a:rPr lang="en-US" b="1" dirty="0">
                <a:solidFill>
                  <a:srgbClr val="FFFF00"/>
                </a:solidFill>
                <a:latin typeface="Proxima Nova Regular"/>
              </a:rPr>
              <a:t>procedure</a:t>
            </a:r>
            <a:r>
              <a:rPr lang="en-US" b="1" dirty="0">
                <a:latin typeface="Proxima Nova Regular"/>
              </a:rPr>
              <a:t>)</a:t>
            </a:r>
            <a:endParaRPr lang="en-US" dirty="0">
              <a:latin typeface="Britannic Bold" panose="020B0903060703020204" pitchFamily="34" charset="0"/>
            </a:endParaRPr>
          </a:p>
        </p:txBody>
      </p:sp>
      <p:pic>
        <p:nvPicPr>
          <p:cNvPr id="5" name="Picture 2" descr="C:\Users\Epfo\Desktop\logo-black.png"/>
          <p:cNvPicPr>
            <a:picLocks noChangeAspect="1" noChangeArrowheads="1"/>
          </p:cNvPicPr>
          <p:nvPr/>
        </p:nvPicPr>
        <p:blipFill>
          <a:blip r:embed="rId3"/>
          <a:srcRect/>
          <a:stretch>
            <a:fillRect/>
          </a:stretch>
        </p:blipFill>
        <p:spPr bwMode="auto">
          <a:xfrm>
            <a:off x="5540032" y="33051"/>
            <a:ext cx="1092247" cy="374573"/>
          </a:xfrm>
          <a:prstGeom prst="rect">
            <a:avLst/>
          </a:prstGeom>
          <a:noFill/>
        </p:spPr>
      </p:pic>
    </p:spTree>
    <p:extLst>
      <p:ext uri="{BB962C8B-B14F-4D97-AF65-F5344CB8AC3E}">
        <p14:creationId xmlns:p14="http://schemas.microsoft.com/office/powerpoint/2010/main" xmlns="" val="2977175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1662</TotalTime>
  <Words>1531</Words>
  <Application>Microsoft Office PowerPoint</Application>
  <PresentationFormat>Custom</PresentationFormat>
  <Paragraphs>127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EPFO WEBSITE -  www.epfindia.gov.in </vt:lpstr>
      <vt:lpstr>QUICK E NOMINATION AND ZERO ERROR</vt:lpstr>
      <vt:lpstr>QUICK E NOMINATION – RESOLUTION OF ERROR</vt:lpstr>
      <vt:lpstr>E- NOMINATION (INTRODUCTION)</vt:lpstr>
      <vt:lpstr>E- nomination (RULES)</vt:lpstr>
      <vt:lpstr>E- nomination (CLASSIFICATION)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  PROCEDURE</vt:lpstr>
      <vt:lpstr>Procedures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UAN SERVICES</dc:title>
  <dc:creator>User</dc:creator>
  <cp:lastModifiedBy>JPrabhu</cp:lastModifiedBy>
  <cp:revision>188</cp:revision>
  <dcterms:created xsi:type="dcterms:W3CDTF">2020-11-10T16:29:59Z</dcterms:created>
  <dcterms:modified xsi:type="dcterms:W3CDTF">2022-02-17T14:07:49Z</dcterms:modified>
</cp:coreProperties>
</file>